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46" r:id="rId3"/>
    <p:sldId id="351" r:id="rId4"/>
    <p:sldId id="352" r:id="rId5"/>
    <p:sldId id="355" r:id="rId6"/>
    <p:sldId id="357" r:id="rId7"/>
    <p:sldId id="359" r:id="rId8"/>
    <p:sldId id="362" r:id="rId9"/>
    <p:sldId id="365" r:id="rId10"/>
    <p:sldId id="368" r:id="rId11"/>
    <p:sldId id="369" r:id="rId12"/>
    <p:sldId id="370" r:id="rId13"/>
    <p:sldId id="372" r:id="rId14"/>
    <p:sldId id="374" r:id="rId15"/>
    <p:sldId id="375" r:id="rId16"/>
    <p:sldId id="376" r:id="rId17"/>
    <p:sldId id="377" r:id="rId18"/>
    <p:sldId id="378" r:id="rId19"/>
    <p:sldId id="379" r:id="rId20"/>
    <p:sldId id="381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FBBF41-C4CD-4A41-A864-5531573DF961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hr-HR"/>
        </a:p>
      </dgm:t>
    </dgm:pt>
    <dgm:pt modelId="{7FA653B8-6C67-49FC-8FCB-C9AD4BE839F4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hr-HR" sz="2000" dirty="0" smtClean="0">
              <a:latin typeface="+mn-lt"/>
              <a:cs typeface="Arial" pitchFamily="34" charset="0"/>
            </a:rPr>
            <a:t>pitanjem otvaramo razgovor, te verbalnim i neverbalnim  usklađivanjem potičemo sugovornika da govori </a:t>
          </a:r>
          <a:endParaRPr lang="hr-HR" sz="2000" dirty="0">
            <a:latin typeface="+mn-lt"/>
            <a:cs typeface="Arial" pitchFamily="34" charset="0"/>
          </a:endParaRPr>
        </a:p>
      </dgm:t>
    </dgm:pt>
    <dgm:pt modelId="{11784EE4-4E47-424F-B951-39E484465BD3}" type="parTrans" cxnId="{1C5F98A9-FFC4-475C-9481-604167C91745}">
      <dgm:prSet/>
      <dgm:spPr/>
      <dgm:t>
        <a:bodyPr/>
        <a:lstStyle/>
        <a:p>
          <a:endParaRPr lang="hr-HR"/>
        </a:p>
      </dgm:t>
    </dgm:pt>
    <dgm:pt modelId="{F619F942-07B3-406D-8F68-DA9F60011D92}" type="sibTrans" cxnId="{1C5F98A9-FFC4-475C-9481-604167C91745}">
      <dgm:prSet/>
      <dgm:spPr/>
      <dgm:t>
        <a:bodyPr/>
        <a:lstStyle/>
        <a:p>
          <a:endParaRPr lang="hr-HR"/>
        </a:p>
      </dgm:t>
    </dgm:pt>
    <dgm:pt modelId="{3ED5A793-A5AE-4EDA-858B-3B99AC5C7E4E}">
      <dgm:prSet phldrT="[Tekst]" custT="1"/>
      <dgm:spPr/>
      <dgm:t>
        <a:bodyPr/>
        <a:lstStyle/>
        <a:p>
          <a:r>
            <a:rPr lang="hr-HR" sz="2000" dirty="0" smtClean="0">
              <a:latin typeface="+mn-lt"/>
              <a:cs typeface="Arial" pitchFamily="34" charset="0"/>
            </a:rPr>
            <a:t>ponavljamo ključnu riječ koju je sugovornik rekao</a:t>
          </a:r>
        </a:p>
        <a:p>
          <a:r>
            <a:rPr lang="hr-HR" sz="2000" dirty="0" smtClean="0">
              <a:latin typeface="+mn-lt"/>
              <a:cs typeface="Arial" pitchFamily="34" charset="0"/>
            </a:rPr>
            <a:t>provjeravamo jesmo li dobro razumjeli što sugovornik govori </a:t>
          </a:r>
        </a:p>
        <a:p>
          <a:r>
            <a:rPr lang="hr-HR" sz="2000" dirty="0" smtClean="0">
              <a:latin typeface="+mn-lt"/>
              <a:cs typeface="Arial" pitchFamily="34" charset="0"/>
            </a:rPr>
            <a:t>postavljamo pitanja oko nejasnih pojmova radi razumijevanja </a:t>
          </a:r>
          <a:endParaRPr lang="hr-HR" sz="2000" dirty="0">
            <a:latin typeface="+mn-lt"/>
            <a:cs typeface="Arial" pitchFamily="34" charset="0"/>
          </a:endParaRPr>
        </a:p>
      </dgm:t>
    </dgm:pt>
    <dgm:pt modelId="{D1EF9086-0D8F-4A72-B4CC-40F7F5A8D293}" type="parTrans" cxnId="{76CC96C6-C07B-4944-AAF1-6B8B2586BD37}">
      <dgm:prSet/>
      <dgm:spPr/>
      <dgm:t>
        <a:bodyPr/>
        <a:lstStyle/>
        <a:p>
          <a:endParaRPr lang="hr-HR"/>
        </a:p>
      </dgm:t>
    </dgm:pt>
    <dgm:pt modelId="{BF38F35B-0150-4CA6-8DD6-EC101E17DFA5}" type="sibTrans" cxnId="{76CC96C6-C07B-4944-AAF1-6B8B2586BD37}">
      <dgm:prSet/>
      <dgm:spPr/>
      <dgm:t>
        <a:bodyPr/>
        <a:lstStyle/>
        <a:p>
          <a:endParaRPr lang="hr-HR"/>
        </a:p>
      </dgm:t>
    </dgm:pt>
    <dgm:pt modelId="{CFF8BD53-0187-4319-88CF-B78F9810DFE2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hr-HR" sz="2000" dirty="0" smtClean="0">
              <a:latin typeface="+mn-lt"/>
              <a:cs typeface="Arial" pitchFamily="34" charset="0"/>
            </a:rPr>
            <a:t>sažmimo glavne ideje, te kratkim i jasnim zaključkom zatvaramo razgovor</a:t>
          </a:r>
          <a:endParaRPr lang="hr-HR" sz="2000" dirty="0">
            <a:latin typeface="+mn-lt"/>
            <a:cs typeface="Arial" pitchFamily="34" charset="0"/>
          </a:endParaRPr>
        </a:p>
      </dgm:t>
    </dgm:pt>
    <dgm:pt modelId="{4BB4B771-62BA-40CF-BDAB-97BF9CB5BB85}" type="parTrans" cxnId="{A747AD3B-3D14-4F6F-82BA-A0972D914C1B}">
      <dgm:prSet/>
      <dgm:spPr/>
      <dgm:t>
        <a:bodyPr/>
        <a:lstStyle/>
        <a:p>
          <a:endParaRPr lang="hr-HR"/>
        </a:p>
      </dgm:t>
    </dgm:pt>
    <dgm:pt modelId="{A73647E9-01C6-4DB0-87FF-2EC0CFA35C8C}" type="sibTrans" cxnId="{A747AD3B-3D14-4F6F-82BA-A0972D914C1B}">
      <dgm:prSet/>
      <dgm:spPr/>
      <dgm:t>
        <a:bodyPr/>
        <a:lstStyle/>
        <a:p>
          <a:endParaRPr lang="hr-HR"/>
        </a:p>
      </dgm:t>
    </dgm:pt>
    <dgm:pt modelId="{A686A71E-C0F8-4F97-A21D-B8D30DD3D517}" type="pres">
      <dgm:prSet presAssocID="{33FBBF41-C4CD-4A41-A864-5531573DF96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B3BA33C4-AFD7-4E4C-8538-61CBD38D39C8}" type="pres">
      <dgm:prSet presAssocID="{33FBBF41-C4CD-4A41-A864-5531573DF961}" presName="Name1" presStyleCnt="0"/>
      <dgm:spPr/>
    </dgm:pt>
    <dgm:pt modelId="{DC3F9EE2-42D7-45E1-A508-C6E1C6811632}" type="pres">
      <dgm:prSet presAssocID="{33FBBF41-C4CD-4A41-A864-5531573DF961}" presName="cycle" presStyleCnt="0"/>
      <dgm:spPr/>
    </dgm:pt>
    <dgm:pt modelId="{75F2AB44-5272-411C-84B5-949F12CFB757}" type="pres">
      <dgm:prSet presAssocID="{33FBBF41-C4CD-4A41-A864-5531573DF961}" presName="srcNode" presStyleLbl="node1" presStyleIdx="0" presStyleCnt="3"/>
      <dgm:spPr/>
    </dgm:pt>
    <dgm:pt modelId="{952224B6-7790-45CC-ADCA-7A91B7A05E0C}" type="pres">
      <dgm:prSet presAssocID="{33FBBF41-C4CD-4A41-A864-5531573DF961}" presName="conn" presStyleLbl="parChTrans1D2" presStyleIdx="0" presStyleCnt="1"/>
      <dgm:spPr/>
      <dgm:t>
        <a:bodyPr/>
        <a:lstStyle/>
        <a:p>
          <a:endParaRPr lang="hr-HR"/>
        </a:p>
      </dgm:t>
    </dgm:pt>
    <dgm:pt modelId="{44945A63-B8AE-4F54-844F-0D621A0A4DEE}" type="pres">
      <dgm:prSet presAssocID="{33FBBF41-C4CD-4A41-A864-5531573DF961}" presName="extraNode" presStyleLbl="node1" presStyleIdx="0" presStyleCnt="3"/>
      <dgm:spPr/>
    </dgm:pt>
    <dgm:pt modelId="{5C1A3332-0BE1-4AA8-8C09-B9A933A51E88}" type="pres">
      <dgm:prSet presAssocID="{33FBBF41-C4CD-4A41-A864-5531573DF961}" presName="dstNode" presStyleLbl="node1" presStyleIdx="0" presStyleCnt="3"/>
      <dgm:spPr/>
    </dgm:pt>
    <dgm:pt modelId="{43033FDF-3EB6-4C20-ACB5-6E16EBDD2929}" type="pres">
      <dgm:prSet presAssocID="{7FA653B8-6C67-49FC-8FCB-C9AD4BE839F4}" presName="text_1" presStyleLbl="node1" presStyleIdx="0" presStyleCnt="3" custLinFactNeighborX="154" custLinFactNeighborY="245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10F3CDF-1DCC-4458-964E-157550B85C64}" type="pres">
      <dgm:prSet presAssocID="{7FA653B8-6C67-49FC-8FCB-C9AD4BE839F4}" presName="accent_1" presStyleCnt="0"/>
      <dgm:spPr/>
    </dgm:pt>
    <dgm:pt modelId="{4C7EC22A-1757-4A99-8A42-82D20F8A77E5}" type="pres">
      <dgm:prSet presAssocID="{7FA653B8-6C67-49FC-8FCB-C9AD4BE839F4}" presName="accentRepeatNode" presStyleLbl="solidFgAcc1" presStyleIdx="0" presStyleCnt="3"/>
      <dgm:spPr/>
    </dgm:pt>
    <dgm:pt modelId="{03501938-8656-4C0D-BA46-80D676316322}" type="pres">
      <dgm:prSet presAssocID="{3ED5A793-A5AE-4EDA-858B-3B99AC5C7E4E}" presName="text_2" presStyleLbl="node1" presStyleIdx="1" presStyleCnt="3" custScaleY="12628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0A8A04D-056E-4B37-BDA1-1E3B3F63381C}" type="pres">
      <dgm:prSet presAssocID="{3ED5A793-A5AE-4EDA-858B-3B99AC5C7E4E}" presName="accent_2" presStyleCnt="0"/>
      <dgm:spPr/>
    </dgm:pt>
    <dgm:pt modelId="{256C3A4B-8A25-4A49-9DD7-061235B01F5C}" type="pres">
      <dgm:prSet presAssocID="{3ED5A793-A5AE-4EDA-858B-3B99AC5C7E4E}" presName="accentRepeatNode" presStyleLbl="solidFgAcc1" presStyleIdx="1" presStyleCnt="3"/>
      <dgm:spPr/>
    </dgm:pt>
    <dgm:pt modelId="{D0E6F8D1-6066-44B5-90F9-83005E3C7D0B}" type="pres">
      <dgm:prSet presAssocID="{CFF8BD53-0187-4319-88CF-B78F9810DFE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1A8250-B799-4714-B98E-85F9EAD307C9}" type="pres">
      <dgm:prSet presAssocID="{CFF8BD53-0187-4319-88CF-B78F9810DFE2}" presName="accent_3" presStyleCnt="0"/>
      <dgm:spPr/>
    </dgm:pt>
    <dgm:pt modelId="{9059FE4A-FD55-4141-9965-3D321F608554}" type="pres">
      <dgm:prSet presAssocID="{CFF8BD53-0187-4319-88CF-B78F9810DFE2}" presName="accentRepeatNode" presStyleLbl="solidFgAcc1" presStyleIdx="2" presStyleCnt="3"/>
      <dgm:spPr/>
    </dgm:pt>
  </dgm:ptLst>
  <dgm:cxnLst>
    <dgm:cxn modelId="{D9F58B4B-2606-4743-B2F9-8259E75B2933}" type="presOf" srcId="{7FA653B8-6C67-49FC-8FCB-C9AD4BE839F4}" destId="{43033FDF-3EB6-4C20-ACB5-6E16EBDD2929}" srcOrd="0" destOrd="0" presId="urn:microsoft.com/office/officeart/2008/layout/VerticalCurvedList"/>
    <dgm:cxn modelId="{A6F959A5-6D2F-4896-9B2A-89CF2DDB960F}" type="presOf" srcId="{CFF8BD53-0187-4319-88CF-B78F9810DFE2}" destId="{D0E6F8D1-6066-44B5-90F9-83005E3C7D0B}" srcOrd="0" destOrd="0" presId="urn:microsoft.com/office/officeart/2008/layout/VerticalCurvedList"/>
    <dgm:cxn modelId="{BCE37ED3-C243-4F08-91BE-DF24FF1C58EA}" type="presOf" srcId="{F619F942-07B3-406D-8F68-DA9F60011D92}" destId="{952224B6-7790-45CC-ADCA-7A91B7A05E0C}" srcOrd="0" destOrd="0" presId="urn:microsoft.com/office/officeart/2008/layout/VerticalCurvedList"/>
    <dgm:cxn modelId="{1C5F98A9-FFC4-475C-9481-604167C91745}" srcId="{33FBBF41-C4CD-4A41-A864-5531573DF961}" destId="{7FA653B8-6C67-49FC-8FCB-C9AD4BE839F4}" srcOrd="0" destOrd="0" parTransId="{11784EE4-4E47-424F-B951-39E484465BD3}" sibTransId="{F619F942-07B3-406D-8F68-DA9F60011D92}"/>
    <dgm:cxn modelId="{1E250A34-4E68-4088-BFA4-23205F57A04D}" type="presOf" srcId="{3ED5A793-A5AE-4EDA-858B-3B99AC5C7E4E}" destId="{03501938-8656-4C0D-BA46-80D676316322}" srcOrd="0" destOrd="0" presId="urn:microsoft.com/office/officeart/2008/layout/VerticalCurvedList"/>
    <dgm:cxn modelId="{02B6FB47-7B4F-4810-82C0-8C9F1CCE873A}" type="presOf" srcId="{33FBBF41-C4CD-4A41-A864-5531573DF961}" destId="{A686A71E-C0F8-4F97-A21D-B8D30DD3D517}" srcOrd="0" destOrd="0" presId="urn:microsoft.com/office/officeart/2008/layout/VerticalCurvedList"/>
    <dgm:cxn modelId="{76CC96C6-C07B-4944-AAF1-6B8B2586BD37}" srcId="{33FBBF41-C4CD-4A41-A864-5531573DF961}" destId="{3ED5A793-A5AE-4EDA-858B-3B99AC5C7E4E}" srcOrd="1" destOrd="0" parTransId="{D1EF9086-0D8F-4A72-B4CC-40F7F5A8D293}" sibTransId="{BF38F35B-0150-4CA6-8DD6-EC101E17DFA5}"/>
    <dgm:cxn modelId="{A747AD3B-3D14-4F6F-82BA-A0972D914C1B}" srcId="{33FBBF41-C4CD-4A41-A864-5531573DF961}" destId="{CFF8BD53-0187-4319-88CF-B78F9810DFE2}" srcOrd="2" destOrd="0" parTransId="{4BB4B771-62BA-40CF-BDAB-97BF9CB5BB85}" sibTransId="{A73647E9-01C6-4DB0-87FF-2EC0CFA35C8C}"/>
    <dgm:cxn modelId="{3F79BCC1-66B3-4E01-9E17-5F04066EFF58}" type="presParOf" srcId="{A686A71E-C0F8-4F97-A21D-B8D30DD3D517}" destId="{B3BA33C4-AFD7-4E4C-8538-61CBD38D39C8}" srcOrd="0" destOrd="0" presId="urn:microsoft.com/office/officeart/2008/layout/VerticalCurvedList"/>
    <dgm:cxn modelId="{4395988A-E2D4-456C-8300-6F678F7BE896}" type="presParOf" srcId="{B3BA33C4-AFD7-4E4C-8538-61CBD38D39C8}" destId="{DC3F9EE2-42D7-45E1-A508-C6E1C6811632}" srcOrd="0" destOrd="0" presId="urn:microsoft.com/office/officeart/2008/layout/VerticalCurvedList"/>
    <dgm:cxn modelId="{BA429248-DED4-47ED-AA95-126636AD3F99}" type="presParOf" srcId="{DC3F9EE2-42D7-45E1-A508-C6E1C6811632}" destId="{75F2AB44-5272-411C-84B5-949F12CFB757}" srcOrd="0" destOrd="0" presId="urn:microsoft.com/office/officeart/2008/layout/VerticalCurvedList"/>
    <dgm:cxn modelId="{1C58DF95-D76B-4D0A-A193-7C6C4290F636}" type="presParOf" srcId="{DC3F9EE2-42D7-45E1-A508-C6E1C6811632}" destId="{952224B6-7790-45CC-ADCA-7A91B7A05E0C}" srcOrd="1" destOrd="0" presId="urn:microsoft.com/office/officeart/2008/layout/VerticalCurvedList"/>
    <dgm:cxn modelId="{36ED2447-F1C5-4366-933E-A8216A040C3F}" type="presParOf" srcId="{DC3F9EE2-42D7-45E1-A508-C6E1C6811632}" destId="{44945A63-B8AE-4F54-844F-0D621A0A4DEE}" srcOrd="2" destOrd="0" presId="urn:microsoft.com/office/officeart/2008/layout/VerticalCurvedList"/>
    <dgm:cxn modelId="{7C8C876C-4A18-4F7A-971A-AD43E4851A78}" type="presParOf" srcId="{DC3F9EE2-42D7-45E1-A508-C6E1C6811632}" destId="{5C1A3332-0BE1-4AA8-8C09-B9A933A51E88}" srcOrd="3" destOrd="0" presId="urn:microsoft.com/office/officeart/2008/layout/VerticalCurvedList"/>
    <dgm:cxn modelId="{0F6024B2-5EDF-4925-8BD6-0E808B1CBD86}" type="presParOf" srcId="{B3BA33C4-AFD7-4E4C-8538-61CBD38D39C8}" destId="{43033FDF-3EB6-4C20-ACB5-6E16EBDD2929}" srcOrd="1" destOrd="0" presId="urn:microsoft.com/office/officeart/2008/layout/VerticalCurvedList"/>
    <dgm:cxn modelId="{1A4C9A9C-705E-4540-97C4-243479080787}" type="presParOf" srcId="{B3BA33C4-AFD7-4E4C-8538-61CBD38D39C8}" destId="{510F3CDF-1DCC-4458-964E-157550B85C64}" srcOrd="2" destOrd="0" presId="urn:microsoft.com/office/officeart/2008/layout/VerticalCurvedList"/>
    <dgm:cxn modelId="{0615B46F-E12E-4D89-AA17-06D8309E443A}" type="presParOf" srcId="{510F3CDF-1DCC-4458-964E-157550B85C64}" destId="{4C7EC22A-1757-4A99-8A42-82D20F8A77E5}" srcOrd="0" destOrd="0" presId="urn:microsoft.com/office/officeart/2008/layout/VerticalCurvedList"/>
    <dgm:cxn modelId="{3B4B2525-90C4-488E-B17F-F92F0900B40A}" type="presParOf" srcId="{B3BA33C4-AFD7-4E4C-8538-61CBD38D39C8}" destId="{03501938-8656-4C0D-BA46-80D676316322}" srcOrd="3" destOrd="0" presId="urn:microsoft.com/office/officeart/2008/layout/VerticalCurvedList"/>
    <dgm:cxn modelId="{FCDC66A6-9E31-45CE-BEB0-0215C78ECD88}" type="presParOf" srcId="{B3BA33C4-AFD7-4E4C-8538-61CBD38D39C8}" destId="{50A8A04D-056E-4B37-BDA1-1E3B3F63381C}" srcOrd="4" destOrd="0" presId="urn:microsoft.com/office/officeart/2008/layout/VerticalCurvedList"/>
    <dgm:cxn modelId="{0B6EA372-1F9B-458C-868B-CFB4E6898699}" type="presParOf" srcId="{50A8A04D-056E-4B37-BDA1-1E3B3F63381C}" destId="{256C3A4B-8A25-4A49-9DD7-061235B01F5C}" srcOrd="0" destOrd="0" presId="urn:microsoft.com/office/officeart/2008/layout/VerticalCurvedList"/>
    <dgm:cxn modelId="{044CF2ED-FD35-4B68-BCA4-E6523BA02B49}" type="presParOf" srcId="{B3BA33C4-AFD7-4E4C-8538-61CBD38D39C8}" destId="{D0E6F8D1-6066-44B5-90F9-83005E3C7D0B}" srcOrd="5" destOrd="0" presId="urn:microsoft.com/office/officeart/2008/layout/VerticalCurvedList"/>
    <dgm:cxn modelId="{C149388D-578B-4E7D-936D-1C7D2CAD687A}" type="presParOf" srcId="{B3BA33C4-AFD7-4E4C-8538-61CBD38D39C8}" destId="{2E1A8250-B799-4714-B98E-85F9EAD307C9}" srcOrd="6" destOrd="0" presId="urn:microsoft.com/office/officeart/2008/layout/VerticalCurvedList"/>
    <dgm:cxn modelId="{A0927BE6-0D2C-47BB-A11F-8F70441CAE7C}" type="presParOf" srcId="{2E1A8250-B799-4714-B98E-85F9EAD307C9}" destId="{9059FE4A-FD55-4141-9965-3D321F6085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43D23A-9684-4411-BC27-74871C38EDF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6604BF6-AED3-4595-A87A-A104B0403E33}">
      <dgm:prSet phldrT="[Tekst]" custT="1"/>
      <dgm:spPr/>
      <dgm:t>
        <a:bodyPr/>
        <a:lstStyle/>
        <a:p>
          <a:r>
            <a:rPr lang="hr-HR" sz="2000" dirty="0" smtClean="0">
              <a:solidFill>
                <a:srgbClr val="C00000"/>
              </a:solidFill>
              <a:latin typeface="+mn-lt"/>
              <a:cs typeface="Arial" pitchFamily="34" charset="0"/>
            </a:rPr>
            <a:t>informiranje</a:t>
          </a:r>
        </a:p>
        <a:p>
          <a:r>
            <a:rPr lang="hr-HR" sz="2000" dirty="0" smtClean="0">
              <a:latin typeface="+mn-lt"/>
              <a:cs typeface="Arial" pitchFamily="34" charset="0"/>
            </a:rPr>
            <a:t>„Znam da je danas sastanak sindikata u 16 sati.”</a:t>
          </a:r>
          <a:endParaRPr lang="hr-HR" sz="2000" dirty="0">
            <a:latin typeface="+mn-lt"/>
            <a:cs typeface="Arial" pitchFamily="34" charset="0"/>
          </a:endParaRPr>
        </a:p>
      </dgm:t>
    </dgm:pt>
    <dgm:pt modelId="{305B02BF-7E7C-468E-83C0-00AACB18BDD0}" type="parTrans" cxnId="{71CA17B3-0A64-4DD6-8504-27BA60631A29}">
      <dgm:prSet/>
      <dgm:spPr/>
      <dgm:t>
        <a:bodyPr/>
        <a:lstStyle/>
        <a:p>
          <a:endParaRPr lang="hr-HR"/>
        </a:p>
      </dgm:t>
    </dgm:pt>
    <dgm:pt modelId="{2E580F96-B012-49D7-BF88-C08CDAA5D95E}" type="sibTrans" cxnId="{71CA17B3-0A64-4DD6-8504-27BA60631A29}">
      <dgm:prSet/>
      <dgm:spPr/>
      <dgm:t>
        <a:bodyPr/>
        <a:lstStyle/>
        <a:p>
          <a:endParaRPr lang="hr-HR"/>
        </a:p>
      </dgm:t>
    </dgm:pt>
    <dgm:pt modelId="{B77F8FCF-DC28-4F7A-B1D1-80E87207ED16}">
      <dgm:prSet phldrT="[Tekst]" custT="1"/>
      <dgm:spPr/>
      <dgm:t>
        <a:bodyPr/>
        <a:lstStyle/>
        <a:p>
          <a:r>
            <a:rPr lang="hr-HR" sz="2000" dirty="0" smtClean="0">
              <a:solidFill>
                <a:srgbClr val="C00000"/>
              </a:solidFill>
              <a:latin typeface="+mn-lt"/>
              <a:cs typeface="Arial" pitchFamily="34" charset="0"/>
            </a:rPr>
            <a:t>uvjeravanje</a:t>
          </a:r>
        </a:p>
        <a:p>
          <a:r>
            <a:rPr lang="hr-HR" sz="2000" dirty="0" smtClean="0">
              <a:latin typeface="+mn-lt"/>
              <a:cs typeface="Arial" pitchFamily="34" charset="0"/>
            </a:rPr>
            <a:t>„Bit ću brži ako slijedim tvoje upute”</a:t>
          </a:r>
          <a:endParaRPr lang="hr-HR" sz="2000" dirty="0">
            <a:latin typeface="+mn-lt"/>
            <a:cs typeface="Arial" pitchFamily="34" charset="0"/>
          </a:endParaRPr>
        </a:p>
      </dgm:t>
    </dgm:pt>
    <dgm:pt modelId="{A55C250A-20D3-4500-9C51-6F2413F08B11}" type="parTrans" cxnId="{81AE721B-8F8F-4F01-945D-07524EA05078}">
      <dgm:prSet/>
      <dgm:spPr/>
      <dgm:t>
        <a:bodyPr/>
        <a:lstStyle/>
        <a:p>
          <a:endParaRPr lang="hr-HR"/>
        </a:p>
      </dgm:t>
    </dgm:pt>
    <dgm:pt modelId="{824684F3-19C7-406F-A191-BC1546F38FB5}" type="sibTrans" cxnId="{81AE721B-8F8F-4F01-945D-07524EA05078}">
      <dgm:prSet/>
      <dgm:spPr/>
      <dgm:t>
        <a:bodyPr/>
        <a:lstStyle/>
        <a:p>
          <a:endParaRPr lang="hr-HR"/>
        </a:p>
      </dgm:t>
    </dgm:pt>
    <dgm:pt modelId="{5084A8E2-8BFD-4C75-9110-99AF054DF8C2}">
      <dgm:prSet phldrT="[Tekst]" custT="1"/>
      <dgm:spPr/>
      <dgm:t>
        <a:bodyPr/>
        <a:lstStyle/>
        <a:p>
          <a:pPr algn="l"/>
          <a:r>
            <a:rPr lang="hr-HR" sz="2000" dirty="0" smtClean="0">
              <a:solidFill>
                <a:srgbClr val="C00000"/>
              </a:solidFill>
              <a:latin typeface="+mn-lt"/>
              <a:cs typeface="Arial" pitchFamily="34" charset="0"/>
            </a:rPr>
            <a:t>poticanje na akciju (motiviranje)</a:t>
          </a:r>
        </a:p>
        <a:p>
          <a:pPr algn="l"/>
          <a:r>
            <a:rPr lang="hr-HR" sz="2000" dirty="0" smtClean="0">
              <a:latin typeface="+mn-lt"/>
              <a:cs typeface="Arial" pitchFamily="34" charset="0"/>
            </a:rPr>
            <a:t>„Danas ne gledam na sat, ne zanima me radno vrijeme već dovršen zadatak”</a:t>
          </a:r>
          <a:endParaRPr lang="hr-HR" sz="2000" dirty="0">
            <a:latin typeface="+mn-lt"/>
            <a:cs typeface="Arial" pitchFamily="34" charset="0"/>
          </a:endParaRPr>
        </a:p>
      </dgm:t>
    </dgm:pt>
    <dgm:pt modelId="{4B8F08CC-ED2D-47ED-B6DF-83BDD1757ACF}" type="parTrans" cxnId="{9E63DC82-BCC2-4F7C-BF0E-8D6794520BB1}">
      <dgm:prSet/>
      <dgm:spPr/>
      <dgm:t>
        <a:bodyPr/>
        <a:lstStyle/>
        <a:p>
          <a:endParaRPr lang="hr-HR"/>
        </a:p>
      </dgm:t>
    </dgm:pt>
    <dgm:pt modelId="{D8CC847D-ADA7-4FB5-9916-F0B7715F2DC4}" type="sibTrans" cxnId="{9E63DC82-BCC2-4F7C-BF0E-8D6794520BB1}">
      <dgm:prSet/>
      <dgm:spPr/>
      <dgm:t>
        <a:bodyPr/>
        <a:lstStyle/>
        <a:p>
          <a:endParaRPr lang="hr-HR"/>
        </a:p>
      </dgm:t>
    </dgm:pt>
    <dgm:pt modelId="{31BB21D4-E558-46AA-BBFD-42814EB032DA}" type="pres">
      <dgm:prSet presAssocID="{F043D23A-9684-4411-BC27-74871C38EDF7}" presName="arrowDiagram" presStyleCnt="0">
        <dgm:presLayoutVars>
          <dgm:chMax val="5"/>
          <dgm:dir/>
          <dgm:resizeHandles val="exact"/>
        </dgm:presLayoutVars>
      </dgm:prSet>
      <dgm:spPr/>
    </dgm:pt>
    <dgm:pt modelId="{EA2AB01A-B90E-466D-8563-715C65134D43}" type="pres">
      <dgm:prSet presAssocID="{F043D23A-9684-4411-BC27-74871C38EDF7}" presName="arrow" presStyleLbl="bgShp" presStyleIdx="0" presStyleCnt="1" custScaleX="121067"/>
      <dgm:spPr/>
    </dgm:pt>
    <dgm:pt modelId="{285D6779-278B-4464-AB9B-EEA65AA7E75C}" type="pres">
      <dgm:prSet presAssocID="{F043D23A-9684-4411-BC27-74871C38EDF7}" presName="arrowDiagram3" presStyleCnt="0"/>
      <dgm:spPr/>
    </dgm:pt>
    <dgm:pt modelId="{E76523DC-530E-4090-83FF-F3843D9CFC8A}" type="pres">
      <dgm:prSet presAssocID="{56604BF6-AED3-4595-A87A-A104B0403E33}" presName="bullet3a" presStyleLbl="node1" presStyleIdx="0" presStyleCnt="3" custLinFactX="-100000" custLinFactNeighborX="-188147" custLinFactNeighborY="8170"/>
      <dgm:spPr/>
    </dgm:pt>
    <dgm:pt modelId="{5C87F6DC-586B-4BE9-BDDA-64BBF86BFC35}" type="pres">
      <dgm:prSet presAssocID="{56604BF6-AED3-4595-A87A-A104B0403E33}" presName="textBox3a" presStyleLbl="revTx" presStyleIdx="0" presStyleCnt="3" custLinFactNeighborX="-32596" custLinFactNeighborY="1385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218A084-1422-4281-95DA-8FF07176C202}" type="pres">
      <dgm:prSet presAssocID="{B77F8FCF-DC28-4F7A-B1D1-80E87207ED16}" presName="bullet3b" presStyleLbl="node1" presStyleIdx="1" presStyleCnt="3"/>
      <dgm:spPr/>
    </dgm:pt>
    <dgm:pt modelId="{76600C24-F865-40BF-8369-4E033440160E}" type="pres">
      <dgm:prSet presAssocID="{B77F8FCF-DC28-4F7A-B1D1-80E87207ED16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4FC492A-4FC3-4AD4-A11A-A8642FDE6E6A}" type="pres">
      <dgm:prSet presAssocID="{5084A8E2-8BFD-4C75-9110-99AF054DF8C2}" presName="bullet3c" presStyleLbl="node1" presStyleIdx="2" presStyleCnt="3"/>
      <dgm:spPr/>
    </dgm:pt>
    <dgm:pt modelId="{E5A1E9D0-CB2D-45F6-8421-B862698C57C0}" type="pres">
      <dgm:prSet presAssocID="{5084A8E2-8BFD-4C75-9110-99AF054DF8C2}" presName="textBox3c" presStyleLbl="revTx" presStyleIdx="2" presStyleCnt="3" custScaleX="157233" custLinFactNeighborX="27571" custLinFactNeighborY="356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3FA7FA7-355F-48ED-8368-F1E1F83C369E}" type="presOf" srcId="{56604BF6-AED3-4595-A87A-A104B0403E33}" destId="{5C87F6DC-586B-4BE9-BDDA-64BBF86BFC35}" srcOrd="0" destOrd="0" presId="urn:microsoft.com/office/officeart/2005/8/layout/arrow2"/>
    <dgm:cxn modelId="{72D54E86-0141-4367-B4AC-20DA7A2A3A4E}" type="presOf" srcId="{F043D23A-9684-4411-BC27-74871C38EDF7}" destId="{31BB21D4-E558-46AA-BBFD-42814EB032DA}" srcOrd="0" destOrd="0" presId="urn:microsoft.com/office/officeart/2005/8/layout/arrow2"/>
    <dgm:cxn modelId="{71CA17B3-0A64-4DD6-8504-27BA60631A29}" srcId="{F043D23A-9684-4411-BC27-74871C38EDF7}" destId="{56604BF6-AED3-4595-A87A-A104B0403E33}" srcOrd="0" destOrd="0" parTransId="{305B02BF-7E7C-468E-83C0-00AACB18BDD0}" sibTransId="{2E580F96-B012-49D7-BF88-C08CDAA5D95E}"/>
    <dgm:cxn modelId="{81AE721B-8F8F-4F01-945D-07524EA05078}" srcId="{F043D23A-9684-4411-BC27-74871C38EDF7}" destId="{B77F8FCF-DC28-4F7A-B1D1-80E87207ED16}" srcOrd="1" destOrd="0" parTransId="{A55C250A-20D3-4500-9C51-6F2413F08B11}" sibTransId="{824684F3-19C7-406F-A191-BC1546F38FB5}"/>
    <dgm:cxn modelId="{27CF70A5-CEAE-4C60-84E2-0445EB144BB3}" type="presOf" srcId="{5084A8E2-8BFD-4C75-9110-99AF054DF8C2}" destId="{E5A1E9D0-CB2D-45F6-8421-B862698C57C0}" srcOrd="0" destOrd="0" presId="urn:microsoft.com/office/officeart/2005/8/layout/arrow2"/>
    <dgm:cxn modelId="{9E63DC82-BCC2-4F7C-BF0E-8D6794520BB1}" srcId="{F043D23A-9684-4411-BC27-74871C38EDF7}" destId="{5084A8E2-8BFD-4C75-9110-99AF054DF8C2}" srcOrd="2" destOrd="0" parTransId="{4B8F08CC-ED2D-47ED-B6DF-83BDD1757ACF}" sibTransId="{D8CC847D-ADA7-4FB5-9916-F0B7715F2DC4}"/>
    <dgm:cxn modelId="{3CE84B53-B740-45EA-B64E-06C7BC45B5B0}" type="presOf" srcId="{B77F8FCF-DC28-4F7A-B1D1-80E87207ED16}" destId="{76600C24-F865-40BF-8369-4E033440160E}" srcOrd="0" destOrd="0" presId="urn:microsoft.com/office/officeart/2005/8/layout/arrow2"/>
    <dgm:cxn modelId="{26AE32FF-85E2-4CDB-9313-C172DFF7F603}" type="presParOf" srcId="{31BB21D4-E558-46AA-BBFD-42814EB032DA}" destId="{EA2AB01A-B90E-466D-8563-715C65134D43}" srcOrd="0" destOrd="0" presId="urn:microsoft.com/office/officeart/2005/8/layout/arrow2"/>
    <dgm:cxn modelId="{60DB6759-B103-439C-ADDB-968A7819A1AF}" type="presParOf" srcId="{31BB21D4-E558-46AA-BBFD-42814EB032DA}" destId="{285D6779-278B-4464-AB9B-EEA65AA7E75C}" srcOrd="1" destOrd="0" presId="urn:microsoft.com/office/officeart/2005/8/layout/arrow2"/>
    <dgm:cxn modelId="{A665AAC9-87E5-489A-B768-E045BA60EFD9}" type="presParOf" srcId="{285D6779-278B-4464-AB9B-EEA65AA7E75C}" destId="{E76523DC-530E-4090-83FF-F3843D9CFC8A}" srcOrd="0" destOrd="0" presId="urn:microsoft.com/office/officeart/2005/8/layout/arrow2"/>
    <dgm:cxn modelId="{C4A6F58F-14E5-49F3-A0D5-E98E365B555D}" type="presParOf" srcId="{285D6779-278B-4464-AB9B-EEA65AA7E75C}" destId="{5C87F6DC-586B-4BE9-BDDA-64BBF86BFC35}" srcOrd="1" destOrd="0" presId="urn:microsoft.com/office/officeart/2005/8/layout/arrow2"/>
    <dgm:cxn modelId="{A13A0E6F-3444-46F4-86DF-30352602A6B1}" type="presParOf" srcId="{285D6779-278B-4464-AB9B-EEA65AA7E75C}" destId="{2218A084-1422-4281-95DA-8FF07176C202}" srcOrd="2" destOrd="0" presId="urn:microsoft.com/office/officeart/2005/8/layout/arrow2"/>
    <dgm:cxn modelId="{159C0DB5-0C5B-4FC0-8CA8-6E8112A85289}" type="presParOf" srcId="{285D6779-278B-4464-AB9B-EEA65AA7E75C}" destId="{76600C24-F865-40BF-8369-4E033440160E}" srcOrd="3" destOrd="0" presId="urn:microsoft.com/office/officeart/2005/8/layout/arrow2"/>
    <dgm:cxn modelId="{60C1CF23-A1F5-406A-8A35-6D78B16A00F0}" type="presParOf" srcId="{285D6779-278B-4464-AB9B-EEA65AA7E75C}" destId="{04FC492A-4FC3-4AD4-A11A-A8642FDE6E6A}" srcOrd="4" destOrd="0" presId="urn:microsoft.com/office/officeart/2005/8/layout/arrow2"/>
    <dgm:cxn modelId="{493B71B2-0DAB-406D-9F38-9DFB1748A6E0}" type="presParOf" srcId="{285D6779-278B-4464-AB9B-EEA65AA7E75C}" destId="{E5A1E9D0-CB2D-45F6-8421-B862698C57C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3D8A9F-818D-413D-802A-E1115F1B8B2F}" type="doc">
      <dgm:prSet loTypeId="urn:microsoft.com/office/officeart/2005/8/layout/cycle8" loCatId="cycle" qsTypeId="urn:microsoft.com/office/officeart/2005/8/quickstyle/simple1" qsCatId="simple" csTypeId="urn:microsoft.com/office/officeart/2005/8/colors/accent1_1" csCatId="accent1" phldr="1"/>
      <dgm:spPr/>
    </dgm:pt>
    <dgm:pt modelId="{FDE325A5-B36F-4E8E-AE88-002C25B28EAB}">
      <dgm:prSet phldrT="[Text]"/>
      <dgm:spPr/>
      <dgm:t>
        <a:bodyPr/>
        <a:lstStyle/>
        <a:p>
          <a:r>
            <a:rPr lang="hr-HR" dirty="0" smtClean="0"/>
            <a:t>Postignuće</a:t>
          </a:r>
          <a:endParaRPr lang="hr-HR" dirty="0"/>
        </a:p>
      </dgm:t>
    </dgm:pt>
    <dgm:pt modelId="{4B778CFA-93AD-4EF4-A442-07C421C4B48F}" type="parTrans" cxnId="{35DF6AC4-C6DD-4AEF-BFA6-E14948042E70}">
      <dgm:prSet/>
      <dgm:spPr/>
      <dgm:t>
        <a:bodyPr/>
        <a:lstStyle/>
        <a:p>
          <a:endParaRPr lang="hr-HR"/>
        </a:p>
      </dgm:t>
    </dgm:pt>
    <dgm:pt modelId="{4B131AB1-AC49-42A7-88BF-5A93B6A4C7DF}" type="sibTrans" cxnId="{35DF6AC4-C6DD-4AEF-BFA6-E14948042E70}">
      <dgm:prSet/>
      <dgm:spPr/>
      <dgm:t>
        <a:bodyPr/>
        <a:lstStyle/>
        <a:p>
          <a:endParaRPr lang="hr-HR"/>
        </a:p>
      </dgm:t>
    </dgm:pt>
    <dgm:pt modelId="{F7687856-6F6E-46F9-86F4-5A8A7C2F6358}">
      <dgm:prSet phldrT="[Text]"/>
      <dgm:spPr/>
      <dgm:t>
        <a:bodyPr/>
        <a:lstStyle/>
        <a:p>
          <a:r>
            <a:rPr lang="hr-HR" dirty="0" smtClean="0"/>
            <a:t>Odnos</a:t>
          </a:r>
          <a:endParaRPr lang="hr-HR" dirty="0"/>
        </a:p>
      </dgm:t>
    </dgm:pt>
    <dgm:pt modelId="{03AC72FE-BD85-4868-AB61-CA451EBC4235}" type="parTrans" cxnId="{AC838965-91D8-4C06-9656-7C67009D2FA8}">
      <dgm:prSet/>
      <dgm:spPr/>
      <dgm:t>
        <a:bodyPr/>
        <a:lstStyle/>
        <a:p>
          <a:endParaRPr lang="hr-HR"/>
        </a:p>
      </dgm:t>
    </dgm:pt>
    <dgm:pt modelId="{39196D34-3DCD-46C8-9FAD-176D5E4F2970}" type="sibTrans" cxnId="{AC838965-91D8-4C06-9656-7C67009D2FA8}">
      <dgm:prSet/>
      <dgm:spPr/>
      <dgm:t>
        <a:bodyPr/>
        <a:lstStyle/>
        <a:p>
          <a:endParaRPr lang="hr-HR"/>
        </a:p>
      </dgm:t>
    </dgm:pt>
    <dgm:pt modelId="{A339EDAE-46E5-4193-B1A2-415D95723EFB}">
      <dgm:prSet phldrT="[Text]"/>
      <dgm:spPr/>
      <dgm:t>
        <a:bodyPr/>
        <a:lstStyle/>
        <a:p>
          <a:r>
            <a:rPr lang="hr-HR" dirty="0" smtClean="0"/>
            <a:t>Moć</a:t>
          </a:r>
          <a:endParaRPr lang="hr-HR" dirty="0"/>
        </a:p>
      </dgm:t>
    </dgm:pt>
    <dgm:pt modelId="{F677A0FB-90F2-47E1-ABA0-0E502BFA9C50}" type="parTrans" cxnId="{5C3FFDD0-008B-4305-82BB-76F71FEE5A37}">
      <dgm:prSet/>
      <dgm:spPr/>
      <dgm:t>
        <a:bodyPr/>
        <a:lstStyle/>
        <a:p>
          <a:endParaRPr lang="hr-HR"/>
        </a:p>
      </dgm:t>
    </dgm:pt>
    <dgm:pt modelId="{397369AF-C7AE-476A-A12D-60D57E5442D9}" type="sibTrans" cxnId="{5C3FFDD0-008B-4305-82BB-76F71FEE5A37}">
      <dgm:prSet/>
      <dgm:spPr/>
      <dgm:t>
        <a:bodyPr/>
        <a:lstStyle/>
        <a:p>
          <a:endParaRPr lang="hr-HR"/>
        </a:p>
      </dgm:t>
    </dgm:pt>
    <dgm:pt modelId="{D34AACDA-2013-4397-AC5A-B7707DC55ABE}" type="pres">
      <dgm:prSet presAssocID="{663D8A9F-818D-413D-802A-E1115F1B8B2F}" presName="compositeShape" presStyleCnt="0">
        <dgm:presLayoutVars>
          <dgm:chMax val="7"/>
          <dgm:dir/>
          <dgm:resizeHandles val="exact"/>
        </dgm:presLayoutVars>
      </dgm:prSet>
      <dgm:spPr/>
    </dgm:pt>
    <dgm:pt modelId="{F8584080-90A8-4E23-9377-A87FABC7DEC1}" type="pres">
      <dgm:prSet presAssocID="{663D8A9F-818D-413D-802A-E1115F1B8B2F}" presName="wedge1" presStyleLbl="node1" presStyleIdx="0" presStyleCnt="3"/>
      <dgm:spPr/>
      <dgm:t>
        <a:bodyPr/>
        <a:lstStyle/>
        <a:p>
          <a:endParaRPr lang="hr-HR"/>
        </a:p>
      </dgm:t>
    </dgm:pt>
    <dgm:pt modelId="{2AEEB29D-36A2-4016-A7CD-4BFC6CF11276}" type="pres">
      <dgm:prSet presAssocID="{663D8A9F-818D-413D-802A-E1115F1B8B2F}" presName="dummy1a" presStyleCnt="0"/>
      <dgm:spPr/>
    </dgm:pt>
    <dgm:pt modelId="{CDCE1181-4D1C-4ECB-BD15-59CA39072A66}" type="pres">
      <dgm:prSet presAssocID="{663D8A9F-818D-413D-802A-E1115F1B8B2F}" presName="dummy1b" presStyleCnt="0"/>
      <dgm:spPr/>
    </dgm:pt>
    <dgm:pt modelId="{821047E5-C7A1-4F40-BB1D-21DA619E7FCB}" type="pres">
      <dgm:prSet presAssocID="{663D8A9F-818D-413D-802A-E1115F1B8B2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F66C85A-EBC3-4EAD-B749-6FB194E91B2E}" type="pres">
      <dgm:prSet presAssocID="{663D8A9F-818D-413D-802A-E1115F1B8B2F}" presName="wedge2" presStyleLbl="node1" presStyleIdx="1" presStyleCnt="3"/>
      <dgm:spPr/>
      <dgm:t>
        <a:bodyPr/>
        <a:lstStyle/>
        <a:p>
          <a:endParaRPr lang="hr-HR"/>
        </a:p>
      </dgm:t>
    </dgm:pt>
    <dgm:pt modelId="{876A4CD5-D3C9-4472-B756-97770A8BE501}" type="pres">
      <dgm:prSet presAssocID="{663D8A9F-818D-413D-802A-E1115F1B8B2F}" presName="dummy2a" presStyleCnt="0"/>
      <dgm:spPr/>
    </dgm:pt>
    <dgm:pt modelId="{715F4921-1C17-45DC-B185-985303A73499}" type="pres">
      <dgm:prSet presAssocID="{663D8A9F-818D-413D-802A-E1115F1B8B2F}" presName="dummy2b" presStyleCnt="0"/>
      <dgm:spPr/>
    </dgm:pt>
    <dgm:pt modelId="{90A77A8D-894E-4D61-953E-B289A6AB1E8D}" type="pres">
      <dgm:prSet presAssocID="{663D8A9F-818D-413D-802A-E1115F1B8B2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3D88C9D-C679-4AEB-9F6F-F35048061EEE}" type="pres">
      <dgm:prSet presAssocID="{663D8A9F-818D-413D-802A-E1115F1B8B2F}" presName="wedge3" presStyleLbl="node1" presStyleIdx="2" presStyleCnt="3"/>
      <dgm:spPr/>
      <dgm:t>
        <a:bodyPr/>
        <a:lstStyle/>
        <a:p>
          <a:endParaRPr lang="hr-HR"/>
        </a:p>
      </dgm:t>
    </dgm:pt>
    <dgm:pt modelId="{7C99EF76-6E85-4A26-B130-C7182619FC16}" type="pres">
      <dgm:prSet presAssocID="{663D8A9F-818D-413D-802A-E1115F1B8B2F}" presName="dummy3a" presStyleCnt="0"/>
      <dgm:spPr/>
    </dgm:pt>
    <dgm:pt modelId="{7ED4E5FB-FA92-454F-8BCE-EC5FB2CC46F4}" type="pres">
      <dgm:prSet presAssocID="{663D8A9F-818D-413D-802A-E1115F1B8B2F}" presName="dummy3b" presStyleCnt="0"/>
      <dgm:spPr/>
    </dgm:pt>
    <dgm:pt modelId="{13CA2DE0-EAD7-4513-9E81-E6B2E0B595AC}" type="pres">
      <dgm:prSet presAssocID="{663D8A9F-818D-413D-802A-E1115F1B8B2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681CC2-F994-47FC-B7F8-D2F145C332B3}" type="pres">
      <dgm:prSet presAssocID="{4B131AB1-AC49-42A7-88BF-5A93B6A4C7DF}" presName="arrowWedge1" presStyleLbl="fgSibTrans2D1" presStyleIdx="0" presStyleCnt="3"/>
      <dgm:spPr/>
    </dgm:pt>
    <dgm:pt modelId="{1AC495A3-F4E5-4919-BC42-AC4DE0361E82}" type="pres">
      <dgm:prSet presAssocID="{39196D34-3DCD-46C8-9FAD-176D5E4F2970}" presName="arrowWedge2" presStyleLbl="fgSibTrans2D1" presStyleIdx="1" presStyleCnt="3"/>
      <dgm:spPr/>
    </dgm:pt>
    <dgm:pt modelId="{9E8CCB0A-D5AB-4814-A8C5-F79C557835A1}" type="pres">
      <dgm:prSet presAssocID="{397369AF-C7AE-476A-A12D-60D57E5442D9}" presName="arrowWedge3" presStyleLbl="fgSibTrans2D1" presStyleIdx="2" presStyleCnt="3"/>
      <dgm:spPr/>
    </dgm:pt>
  </dgm:ptLst>
  <dgm:cxnLst>
    <dgm:cxn modelId="{3C21F046-2A4F-4B0E-B1A9-30D58B344E7C}" type="presOf" srcId="{FDE325A5-B36F-4E8E-AE88-002C25B28EAB}" destId="{F8584080-90A8-4E23-9377-A87FABC7DEC1}" srcOrd="0" destOrd="0" presId="urn:microsoft.com/office/officeart/2005/8/layout/cycle8"/>
    <dgm:cxn modelId="{A293805C-1355-4E32-8D81-FCCF840A03B4}" type="presOf" srcId="{A339EDAE-46E5-4193-B1A2-415D95723EFB}" destId="{83D88C9D-C679-4AEB-9F6F-F35048061EEE}" srcOrd="0" destOrd="0" presId="urn:microsoft.com/office/officeart/2005/8/layout/cycle8"/>
    <dgm:cxn modelId="{35DF6AC4-C6DD-4AEF-BFA6-E14948042E70}" srcId="{663D8A9F-818D-413D-802A-E1115F1B8B2F}" destId="{FDE325A5-B36F-4E8E-AE88-002C25B28EAB}" srcOrd="0" destOrd="0" parTransId="{4B778CFA-93AD-4EF4-A442-07C421C4B48F}" sibTransId="{4B131AB1-AC49-42A7-88BF-5A93B6A4C7DF}"/>
    <dgm:cxn modelId="{5C3FFDD0-008B-4305-82BB-76F71FEE5A37}" srcId="{663D8A9F-818D-413D-802A-E1115F1B8B2F}" destId="{A339EDAE-46E5-4193-B1A2-415D95723EFB}" srcOrd="2" destOrd="0" parTransId="{F677A0FB-90F2-47E1-ABA0-0E502BFA9C50}" sibTransId="{397369AF-C7AE-476A-A12D-60D57E5442D9}"/>
    <dgm:cxn modelId="{F63A5FEC-79A0-42BA-9E91-0C708E6906D6}" type="presOf" srcId="{F7687856-6F6E-46F9-86F4-5A8A7C2F6358}" destId="{0F66C85A-EBC3-4EAD-B749-6FB194E91B2E}" srcOrd="0" destOrd="0" presId="urn:microsoft.com/office/officeart/2005/8/layout/cycle8"/>
    <dgm:cxn modelId="{99B00BC4-2553-414C-85FB-B17565B318C3}" type="presOf" srcId="{F7687856-6F6E-46F9-86F4-5A8A7C2F6358}" destId="{90A77A8D-894E-4D61-953E-B289A6AB1E8D}" srcOrd="1" destOrd="0" presId="urn:microsoft.com/office/officeart/2005/8/layout/cycle8"/>
    <dgm:cxn modelId="{0DBFB06B-1FAD-4F36-91EE-2328FE719B1D}" type="presOf" srcId="{FDE325A5-B36F-4E8E-AE88-002C25B28EAB}" destId="{821047E5-C7A1-4F40-BB1D-21DA619E7FCB}" srcOrd="1" destOrd="0" presId="urn:microsoft.com/office/officeart/2005/8/layout/cycle8"/>
    <dgm:cxn modelId="{AC838965-91D8-4C06-9656-7C67009D2FA8}" srcId="{663D8A9F-818D-413D-802A-E1115F1B8B2F}" destId="{F7687856-6F6E-46F9-86F4-5A8A7C2F6358}" srcOrd="1" destOrd="0" parTransId="{03AC72FE-BD85-4868-AB61-CA451EBC4235}" sibTransId="{39196D34-3DCD-46C8-9FAD-176D5E4F2970}"/>
    <dgm:cxn modelId="{C89C8736-EA7D-4A5F-81FC-02EE02FBC74E}" type="presOf" srcId="{A339EDAE-46E5-4193-B1A2-415D95723EFB}" destId="{13CA2DE0-EAD7-4513-9E81-E6B2E0B595AC}" srcOrd="1" destOrd="0" presId="urn:microsoft.com/office/officeart/2005/8/layout/cycle8"/>
    <dgm:cxn modelId="{2E7907D2-A823-4AAB-86F5-00F19E729F9F}" type="presOf" srcId="{663D8A9F-818D-413D-802A-E1115F1B8B2F}" destId="{D34AACDA-2013-4397-AC5A-B7707DC55ABE}" srcOrd="0" destOrd="0" presId="urn:microsoft.com/office/officeart/2005/8/layout/cycle8"/>
    <dgm:cxn modelId="{A6902297-FC7D-4D5F-A73A-066D2A4E9735}" type="presParOf" srcId="{D34AACDA-2013-4397-AC5A-B7707DC55ABE}" destId="{F8584080-90A8-4E23-9377-A87FABC7DEC1}" srcOrd="0" destOrd="0" presId="urn:microsoft.com/office/officeart/2005/8/layout/cycle8"/>
    <dgm:cxn modelId="{6C3CC252-9732-429D-A859-94B4EE846A30}" type="presParOf" srcId="{D34AACDA-2013-4397-AC5A-B7707DC55ABE}" destId="{2AEEB29D-36A2-4016-A7CD-4BFC6CF11276}" srcOrd="1" destOrd="0" presId="urn:microsoft.com/office/officeart/2005/8/layout/cycle8"/>
    <dgm:cxn modelId="{EA21BE7F-2D53-418A-8A3D-69A2B505782F}" type="presParOf" srcId="{D34AACDA-2013-4397-AC5A-B7707DC55ABE}" destId="{CDCE1181-4D1C-4ECB-BD15-59CA39072A66}" srcOrd="2" destOrd="0" presId="urn:microsoft.com/office/officeart/2005/8/layout/cycle8"/>
    <dgm:cxn modelId="{918C2626-384B-4CDB-9902-1C1363429DFF}" type="presParOf" srcId="{D34AACDA-2013-4397-AC5A-B7707DC55ABE}" destId="{821047E5-C7A1-4F40-BB1D-21DA619E7FCB}" srcOrd="3" destOrd="0" presId="urn:microsoft.com/office/officeart/2005/8/layout/cycle8"/>
    <dgm:cxn modelId="{FC12E6F9-566B-41A5-ADEA-47B90C157942}" type="presParOf" srcId="{D34AACDA-2013-4397-AC5A-B7707DC55ABE}" destId="{0F66C85A-EBC3-4EAD-B749-6FB194E91B2E}" srcOrd="4" destOrd="0" presId="urn:microsoft.com/office/officeart/2005/8/layout/cycle8"/>
    <dgm:cxn modelId="{C6C2383E-F6EF-45E3-AC07-7A6C5AA475C9}" type="presParOf" srcId="{D34AACDA-2013-4397-AC5A-B7707DC55ABE}" destId="{876A4CD5-D3C9-4472-B756-97770A8BE501}" srcOrd="5" destOrd="0" presId="urn:microsoft.com/office/officeart/2005/8/layout/cycle8"/>
    <dgm:cxn modelId="{DCC49A80-573E-4BF6-89C1-7EC210CBD51B}" type="presParOf" srcId="{D34AACDA-2013-4397-AC5A-B7707DC55ABE}" destId="{715F4921-1C17-45DC-B185-985303A73499}" srcOrd="6" destOrd="0" presId="urn:microsoft.com/office/officeart/2005/8/layout/cycle8"/>
    <dgm:cxn modelId="{D2436B87-29D9-4E67-8479-40B819D391C8}" type="presParOf" srcId="{D34AACDA-2013-4397-AC5A-B7707DC55ABE}" destId="{90A77A8D-894E-4D61-953E-B289A6AB1E8D}" srcOrd="7" destOrd="0" presId="urn:microsoft.com/office/officeart/2005/8/layout/cycle8"/>
    <dgm:cxn modelId="{FA917385-7181-440F-AE80-72EEDAE8FFFB}" type="presParOf" srcId="{D34AACDA-2013-4397-AC5A-B7707DC55ABE}" destId="{83D88C9D-C679-4AEB-9F6F-F35048061EEE}" srcOrd="8" destOrd="0" presId="urn:microsoft.com/office/officeart/2005/8/layout/cycle8"/>
    <dgm:cxn modelId="{34B3C1F7-DCCA-4B45-BD0B-04A0BA220C3E}" type="presParOf" srcId="{D34AACDA-2013-4397-AC5A-B7707DC55ABE}" destId="{7C99EF76-6E85-4A26-B130-C7182619FC16}" srcOrd="9" destOrd="0" presId="urn:microsoft.com/office/officeart/2005/8/layout/cycle8"/>
    <dgm:cxn modelId="{DC44A397-D48B-4E4A-A024-0D2BD4CEB56B}" type="presParOf" srcId="{D34AACDA-2013-4397-AC5A-B7707DC55ABE}" destId="{7ED4E5FB-FA92-454F-8BCE-EC5FB2CC46F4}" srcOrd="10" destOrd="0" presId="urn:microsoft.com/office/officeart/2005/8/layout/cycle8"/>
    <dgm:cxn modelId="{4234BD9B-E8B1-4771-9A19-9892B37B18B1}" type="presParOf" srcId="{D34AACDA-2013-4397-AC5A-B7707DC55ABE}" destId="{13CA2DE0-EAD7-4513-9E81-E6B2E0B595AC}" srcOrd="11" destOrd="0" presId="urn:microsoft.com/office/officeart/2005/8/layout/cycle8"/>
    <dgm:cxn modelId="{29117289-033C-4F2E-8EA2-2A9687035D88}" type="presParOf" srcId="{D34AACDA-2013-4397-AC5A-B7707DC55ABE}" destId="{58681CC2-F994-47FC-B7F8-D2F145C332B3}" srcOrd="12" destOrd="0" presId="urn:microsoft.com/office/officeart/2005/8/layout/cycle8"/>
    <dgm:cxn modelId="{371E572A-0726-4D46-A61D-48F0C55BD0B5}" type="presParOf" srcId="{D34AACDA-2013-4397-AC5A-B7707DC55ABE}" destId="{1AC495A3-F4E5-4919-BC42-AC4DE0361E82}" srcOrd="13" destOrd="0" presId="urn:microsoft.com/office/officeart/2005/8/layout/cycle8"/>
    <dgm:cxn modelId="{E208A05B-DB58-49B6-93EB-F39F91976D38}" type="presParOf" srcId="{D34AACDA-2013-4397-AC5A-B7707DC55ABE}" destId="{9E8CCB0A-D5AB-4814-A8C5-F79C557835A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2224B6-7790-45CC-ADCA-7A91B7A05E0C}">
      <dsp:nvSpPr>
        <dsp:cNvPr id="0" name=""/>
        <dsp:cNvSpPr/>
      </dsp:nvSpPr>
      <dsp:spPr>
        <a:xfrm>
          <a:off x="-5228014" y="-800777"/>
          <a:ext cx="6225843" cy="6225843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33FDF-3EB6-4C20-ACB5-6E16EBDD2929}">
      <dsp:nvSpPr>
        <dsp:cNvPr id="0" name=""/>
        <dsp:cNvSpPr/>
      </dsp:nvSpPr>
      <dsp:spPr>
        <a:xfrm>
          <a:off x="653755" y="485097"/>
          <a:ext cx="7730241" cy="924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1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+mn-lt"/>
              <a:cs typeface="Arial" pitchFamily="34" charset="0"/>
            </a:rPr>
            <a:t>pitanjem otvaramo razgovor, te verbalnim i neverbalnim  usklađivanjem potičemo sugovornika da govori </a:t>
          </a:r>
          <a:endParaRPr lang="hr-HR" sz="2000" kern="1200" dirty="0">
            <a:latin typeface="+mn-lt"/>
            <a:cs typeface="Arial" pitchFamily="34" charset="0"/>
          </a:endParaRPr>
        </a:p>
      </dsp:txBody>
      <dsp:txXfrm>
        <a:off x="653755" y="485097"/>
        <a:ext cx="7730241" cy="924857"/>
      </dsp:txXfrm>
    </dsp:sp>
    <dsp:sp modelId="{4C7EC22A-1757-4A99-8A42-82D20F8A77E5}">
      <dsp:nvSpPr>
        <dsp:cNvPr id="0" name=""/>
        <dsp:cNvSpPr/>
      </dsp:nvSpPr>
      <dsp:spPr>
        <a:xfrm>
          <a:off x="63815" y="346821"/>
          <a:ext cx="1156072" cy="11560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01938-8656-4C0D-BA46-80D676316322}">
      <dsp:nvSpPr>
        <dsp:cNvPr id="0" name=""/>
        <dsp:cNvSpPr/>
      </dsp:nvSpPr>
      <dsp:spPr>
        <a:xfrm>
          <a:off x="978036" y="1728188"/>
          <a:ext cx="7394055" cy="11679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1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+mn-lt"/>
              <a:cs typeface="Arial" pitchFamily="34" charset="0"/>
            </a:rPr>
            <a:t>ponavljamo ključnu riječ koju je sugovornik rekao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+mn-lt"/>
              <a:cs typeface="Arial" pitchFamily="34" charset="0"/>
            </a:rPr>
            <a:t>provjeravamo jesmo li dobro razumjeli što sugovornik govori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+mn-lt"/>
              <a:cs typeface="Arial" pitchFamily="34" charset="0"/>
            </a:rPr>
            <a:t>postavljamo pitanja oko nejasnih pojmova radi razumijevanja </a:t>
          </a:r>
          <a:endParaRPr lang="hr-HR" sz="2000" kern="1200" dirty="0">
            <a:latin typeface="+mn-lt"/>
            <a:cs typeface="Arial" pitchFamily="34" charset="0"/>
          </a:endParaRPr>
        </a:p>
      </dsp:txBody>
      <dsp:txXfrm>
        <a:off x="978036" y="1728188"/>
        <a:ext cx="7394055" cy="1167910"/>
      </dsp:txXfrm>
    </dsp:sp>
    <dsp:sp modelId="{256C3A4B-8A25-4A49-9DD7-061235B01F5C}">
      <dsp:nvSpPr>
        <dsp:cNvPr id="0" name=""/>
        <dsp:cNvSpPr/>
      </dsp:nvSpPr>
      <dsp:spPr>
        <a:xfrm>
          <a:off x="400000" y="1734108"/>
          <a:ext cx="1156072" cy="11560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E6F8D1-6066-44B5-90F9-83005E3C7D0B}">
      <dsp:nvSpPr>
        <dsp:cNvPr id="0" name=""/>
        <dsp:cNvSpPr/>
      </dsp:nvSpPr>
      <dsp:spPr>
        <a:xfrm>
          <a:off x="641851" y="3237001"/>
          <a:ext cx="7730241" cy="924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1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+mn-lt"/>
              <a:cs typeface="Arial" pitchFamily="34" charset="0"/>
            </a:rPr>
            <a:t>sažmimo glavne ideje, te kratkim i jasnim zaključkom zatvaramo razgovor</a:t>
          </a:r>
          <a:endParaRPr lang="hr-HR" sz="2000" kern="1200" dirty="0">
            <a:latin typeface="+mn-lt"/>
            <a:cs typeface="Arial" pitchFamily="34" charset="0"/>
          </a:endParaRPr>
        </a:p>
      </dsp:txBody>
      <dsp:txXfrm>
        <a:off x="641851" y="3237001"/>
        <a:ext cx="7730241" cy="924857"/>
      </dsp:txXfrm>
    </dsp:sp>
    <dsp:sp modelId="{9059FE4A-FD55-4141-9965-3D321F608554}">
      <dsp:nvSpPr>
        <dsp:cNvPr id="0" name=""/>
        <dsp:cNvSpPr/>
      </dsp:nvSpPr>
      <dsp:spPr>
        <a:xfrm>
          <a:off x="63815" y="3121394"/>
          <a:ext cx="1156072" cy="11560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A307B-5F42-46F9-92DF-927C761F351F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7E71-35ED-4EA3-97CF-3C4B635DA3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5331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9A2B-B817-4B11-BB2F-06E8B0AC9E41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693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9A2B-B817-4B11-BB2F-06E8B0AC9E41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6931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9A2B-B817-4B11-BB2F-06E8B0AC9E41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6931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FD9AB-CE2F-4C77-8545-050D6B3B094E}" type="slidenum">
              <a:rPr lang="hr-HR" smtClean="0"/>
              <a:pPr/>
              <a:t>18</a:t>
            </a:fld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50003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60FBFCD-E44F-4EE9-9DBD-2FBD2C2BF911}" type="slidenum">
              <a:rPr lang="hr-HR" smtClean="0"/>
              <a:pPr eaLnBrk="1" hangingPunct="1"/>
              <a:t>20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9905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7665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08708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5EC4D-88BA-4A3C-8FDF-9DACBF32F6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03813657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218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8378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020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6730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35696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9954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4588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9032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93ED1-D4AA-49E9-92F1-ACC1BBBB6BCB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D492-DE70-4DD5-A5F6-59BBAB0DA3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494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3768" y="557994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0" smtClean="0"/>
              <a:t>Sveti Martin na Muri, 27. listopada 2017.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33237" y="4931876"/>
            <a:ext cx="4315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b="1" dirty="0" smtClean="0"/>
              <a:t>Predavačica: Mirjana Burić Moskaljov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5856" y="2996952"/>
            <a:ext cx="4335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+mj-lt"/>
              </a:rPr>
              <a:t>Utjecajna komunikacija </a:t>
            </a:r>
            <a:endParaRPr lang="hr-HR" sz="3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1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192688" cy="654032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>
                    <a:lumMod val="50000"/>
                  </a:schemeClr>
                </a:solidFill>
              </a:rPr>
              <a:t>Kako </a:t>
            </a:r>
            <a:r>
              <a:rPr lang="hr-HR" sz="3600" b="1" dirty="0" smtClean="0">
                <a:solidFill>
                  <a:srgbClr val="C00000"/>
                </a:solidFill>
              </a:rPr>
              <a:t>komuniciramo?</a:t>
            </a:r>
            <a:endParaRPr lang="hr-HR" sz="3600" b="1" dirty="0">
              <a:solidFill>
                <a:srgbClr val="C00000"/>
              </a:solidFill>
            </a:endParaRPr>
          </a:p>
        </p:txBody>
      </p:sp>
      <p:grpSp>
        <p:nvGrpSpPr>
          <p:cNvPr id="2" name="Grupa 1"/>
          <p:cNvGrpSpPr/>
          <p:nvPr/>
        </p:nvGrpSpPr>
        <p:grpSpPr>
          <a:xfrm>
            <a:off x="1454150" y="2357438"/>
            <a:ext cx="1974850" cy="2438400"/>
            <a:chOff x="1454150" y="2357438"/>
            <a:chExt cx="1974850" cy="2438400"/>
          </a:xfrm>
        </p:grpSpPr>
        <p:pic>
          <p:nvPicPr>
            <p:cNvPr id="70" name="Picture 9" descr="sl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45280" b="20973"/>
            <a:stretch>
              <a:fillRect/>
            </a:stretch>
          </p:blipFill>
          <p:spPr bwMode="auto">
            <a:xfrm>
              <a:off x="1454150" y="2357438"/>
              <a:ext cx="1974850" cy="2438400"/>
            </a:xfrm>
            <a:prstGeom prst="rect">
              <a:avLst/>
            </a:prstGeom>
            <a:noFill/>
            <a:ln w="31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Rectangle 14"/>
            <p:cNvSpPr>
              <a:spLocks noChangeArrowheads="1"/>
            </p:cNvSpPr>
            <p:nvPr/>
          </p:nvSpPr>
          <p:spPr bwMode="auto">
            <a:xfrm rot="21421284">
              <a:off x="1573213" y="3072917"/>
              <a:ext cx="1676400" cy="3127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1432" tIns="45716" rIns="91432" bIns="45716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hr-HR" sz="1600" dirty="0">
                  <a:solidFill>
                    <a:srgbClr val="FF0000"/>
                  </a:solidFill>
                  <a:latin typeface="Arial Black" pitchFamily="34" charset="0"/>
                  <a:cs typeface="+mn-cs"/>
                </a:rPr>
                <a:t>FILTERI</a:t>
              </a:r>
              <a:endParaRPr lang="hr-HR" dirty="0">
                <a:solidFill>
                  <a:srgbClr val="000000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 rot="21511163">
              <a:off x="1649413" y="2595563"/>
              <a:ext cx="16319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1432" tIns="45716" rIns="91432" bIns="45716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hr-HR" sz="2000" dirty="0">
                  <a:solidFill>
                    <a:srgbClr val="FF0000"/>
                  </a:solidFill>
                  <a:latin typeface="Arial Black" pitchFamily="34" charset="0"/>
                  <a:cs typeface="+mn-cs"/>
                </a:rPr>
                <a:t>MAPA</a:t>
              </a:r>
            </a:p>
          </p:txBody>
        </p:sp>
      </p:grpSp>
      <p:sp>
        <p:nvSpPr>
          <p:cNvPr id="67" name="AutoShape 16"/>
          <p:cNvSpPr>
            <a:spLocks noChangeArrowheads="1"/>
          </p:cNvSpPr>
          <p:nvPr/>
        </p:nvSpPr>
        <p:spPr bwMode="auto">
          <a:xfrm>
            <a:off x="268335" y="3714750"/>
            <a:ext cx="1567361" cy="1143000"/>
          </a:xfrm>
          <a:prstGeom prst="wedgeRoundRectCallout">
            <a:avLst>
              <a:gd name="adj1" fmla="val 68717"/>
              <a:gd name="adj2" fmla="val -87710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00002A"/>
            </a:solidFill>
            <a:miter lim="800000"/>
            <a:headEnd/>
            <a:tailEnd/>
          </a:ln>
          <a:effectLst>
            <a:outerShdw dist="74053" dir="3542175" algn="ctr" rotWithShape="0">
              <a:schemeClr val="bg1">
                <a:alpha val="50000"/>
              </a:schemeClr>
            </a:outerShdw>
          </a:effectLst>
        </p:spPr>
        <p:txBody>
          <a:bodyPr lIns="91432" tIns="45716" rIns="91432" bIns="45716"/>
          <a:lstStyle/>
          <a:p>
            <a:pPr>
              <a:lnSpc>
                <a:spcPct val="110000"/>
              </a:lnSpc>
            </a:pPr>
            <a:r>
              <a:rPr lang="hr-HR" sz="2000" dirty="0">
                <a:cs typeface="Arial" pitchFamily="34" charset="0"/>
              </a:rPr>
              <a:t>kultura, stavovi, </a:t>
            </a:r>
            <a:r>
              <a:rPr lang="hr-HR" sz="2000" dirty="0" smtClean="0">
                <a:cs typeface="Arial" pitchFamily="34" charset="0"/>
              </a:rPr>
              <a:t>vrijednosti…</a:t>
            </a:r>
            <a:endParaRPr lang="en-GB" sz="2000" dirty="0">
              <a:cs typeface="Arial" pitchFamily="34" charset="0"/>
            </a:endParaRPr>
          </a:p>
        </p:txBody>
      </p:sp>
      <p:sp>
        <p:nvSpPr>
          <p:cNvPr id="68" name="AutoShape 17"/>
          <p:cNvSpPr>
            <a:spLocks noChangeArrowheads="1"/>
          </p:cNvSpPr>
          <p:nvPr/>
        </p:nvSpPr>
        <p:spPr bwMode="auto">
          <a:xfrm>
            <a:off x="373162" y="1541859"/>
            <a:ext cx="1606550" cy="735013"/>
          </a:xfrm>
          <a:prstGeom prst="wedgeRoundRectCallout">
            <a:avLst>
              <a:gd name="adj1" fmla="val 51948"/>
              <a:gd name="adj2" fmla="val 10812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00002A"/>
            </a:solidFill>
            <a:miter lim="800000"/>
            <a:headEnd/>
            <a:tailEnd/>
          </a:ln>
          <a:effectLst>
            <a:outerShdw dist="74053" dir="3542175" algn="ctr" rotWithShape="0">
              <a:schemeClr val="bg1">
                <a:alpha val="50000"/>
              </a:schemeClr>
            </a:outerShdw>
          </a:effectLst>
        </p:spPr>
        <p:txBody>
          <a:bodyPr wrap="none" lIns="91432" tIns="45716" rIns="91432" bIns="45716" anchor="ctr"/>
          <a:lstStyle/>
          <a:p>
            <a:pPr>
              <a:lnSpc>
                <a:spcPct val="110000"/>
              </a:lnSpc>
            </a:pPr>
            <a:r>
              <a:rPr lang="hr-HR" sz="2000" dirty="0">
                <a:cs typeface="Arial" pitchFamily="34" charset="0"/>
              </a:rPr>
              <a:t>subjektivna</a:t>
            </a:r>
          </a:p>
          <a:p>
            <a:pPr>
              <a:lnSpc>
                <a:spcPct val="110000"/>
              </a:lnSpc>
            </a:pPr>
            <a:r>
              <a:rPr lang="hr-HR" sz="2000" dirty="0">
                <a:cs typeface="Arial" pitchFamily="34" charset="0"/>
              </a:rPr>
              <a:t> stvarnost </a:t>
            </a:r>
            <a:endParaRPr lang="en-GB" sz="2000" dirty="0">
              <a:cs typeface="Arial" pitchFamily="34" charset="0"/>
            </a:endParaRPr>
          </a:p>
        </p:txBody>
      </p:sp>
      <p:sp>
        <p:nvSpPr>
          <p:cNvPr id="69" name="AutoShape 23"/>
          <p:cNvSpPr>
            <a:spLocks noChangeArrowheads="1"/>
          </p:cNvSpPr>
          <p:nvPr/>
        </p:nvSpPr>
        <p:spPr bwMode="auto">
          <a:xfrm flipH="1">
            <a:off x="3563888" y="2628900"/>
            <a:ext cx="2147887" cy="2228850"/>
          </a:xfrm>
          <a:prstGeom prst="leftArrow">
            <a:avLst>
              <a:gd name="adj1" fmla="val 67343"/>
              <a:gd name="adj2" fmla="val 33333"/>
            </a:avLst>
          </a:prstGeom>
          <a:solidFill>
            <a:schemeClr val="bg1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pPr algn="r">
              <a:lnSpc>
                <a:spcPct val="130000"/>
              </a:lnSpc>
            </a:pPr>
            <a:r>
              <a:rPr lang="hr-HR" dirty="0">
                <a:cs typeface="Arial" pitchFamily="34" charset="0"/>
              </a:rPr>
              <a:t>VIZUALNI</a:t>
            </a:r>
          </a:p>
          <a:p>
            <a:pPr algn="r">
              <a:lnSpc>
                <a:spcPct val="130000"/>
              </a:lnSpc>
            </a:pPr>
            <a:r>
              <a:rPr lang="hr-HR" dirty="0">
                <a:cs typeface="Arial" pitchFamily="34" charset="0"/>
              </a:rPr>
              <a:t>AUDITIVNI</a:t>
            </a:r>
          </a:p>
          <a:p>
            <a:pPr algn="r">
              <a:lnSpc>
                <a:spcPct val="130000"/>
              </a:lnSpc>
            </a:pPr>
            <a:r>
              <a:rPr lang="hr-HR" dirty="0">
                <a:cs typeface="Arial" pitchFamily="34" charset="0"/>
              </a:rPr>
              <a:t>KINESTETIČKI</a:t>
            </a:r>
          </a:p>
          <a:p>
            <a:pPr algn="r">
              <a:lnSpc>
                <a:spcPct val="130000"/>
              </a:lnSpc>
            </a:pPr>
            <a:r>
              <a:rPr lang="hr-HR" dirty="0">
                <a:cs typeface="Arial" pitchFamily="34" charset="0"/>
              </a:rPr>
              <a:t>OLFAKTORNI</a:t>
            </a:r>
          </a:p>
          <a:p>
            <a:pPr algn="r">
              <a:lnSpc>
                <a:spcPct val="130000"/>
              </a:lnSpc>
            </a:pPr>
            <a:endParaRPr lang="hr-HR" dirty="0">
              <a:cs typeface="Arial" pitchFamily="34" charset="0"/>
            </a:endParaRPr>
          </a:p>
        </p:txBody>
      </p:sp>
      <p:sp>
        <p:nvSpPr>
          <p:cNvPr id="73" name="WordArt 10"/>
          <p:cNvSpPr>
            <a:spLocks noChangeArrowheads="1" noChangeShapeType="1" noTextEdit="1"/>
          </p:cNvSpPr>
          <p:nvPr/>
        </p:nvSpPr>
        <p:spPr bwMode="auto">
          <a:xfrm>
            <a:off x="762074" y="6165304"/>
            <a:ext cx="7626350" cy="4175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hr-HR" sz="3600" kern="10" dirty="0">
                <a:ln w="317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  <a:cs typeface="+mn-cs"/>
              </a:rPr>
              <a:t>SITUACIJA - OKRUŽENJE</a:t>
            </a:r>
            <a:endParaRPr lang="en-US" sz="3600" kern="10" dirty="0">
              <a:ln w="3175">
                <a:solidFill>
                  <a:srgbClr val="80808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  <a:cs typeface="+mn-cs"/>
            </a:endParaRPr>
          </a:p>
        </p:txBody>
      </p:sp>
      <p:sp>
        <p:nvSpPr>
          <p:cNvPr id="74" name="AutoShape 11"/>
          <p:cNvSpPr>
            <a:spLocks noChangeArrowheads="1"/>
          </p:cNvSpPr>
          <p:nvPr/>
        </p:nvSpPr>
        <p:spPr bwMode="auto">
          <a:xfrm>
            <a:off x="3581399" y="2109788"/>
            <a:ext cx="2867025" cy="685800"/>
          </a:xfrm>
          <a:prstGeom prst="curvedDownArrow">
            <a:avLst>
              <a:gd name="adj1" fmla="val 75556"/>
              <a:gd name="adj2" fmla="val 151111"/>
              <a:gd name="adj3" fmla="val 33333"/>
            </a:avLst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32" tIns="45716" rIns="91432" bIns="45716" anchor="ctr">
            <a:spAutoFit/>
          </a:bodyPr>
          <a:lstStyle/>
          <a:p>
            <a:endParaRPr lang="sr-Latn-RS"/>
          </a:p>
        </p:txBody>
      </p:sp>
      <p:sp>
        <p:nvSpPr>
          <p:cNvPr id="75" name="WordArt 18"/>
          <p:cNvSpPr>
            <a:spLocks noChangeArrowheads="1" noChangeShapeType="1" noTextEdit="1"/>
          </p:cNvSpPr>
          <p:nvPr/>
        </p:nvSpPr>
        <p:spPr bwMode="auto">
          <a:xfrm>
            <a:off x="3275856" y="5373216"/>
            <a:ext cx="3081337" cy="501427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38728"/>
              </a:avLst>
            </a:prstTxWarp>
          </a:bodyPr>
          <a:lstStyle/>
          <a:p>
            <a:pPr algn="ctr"/>
            <a:r>
              <a:rPr lang="hr-HR" sz="3600" b="1" kern="10" dirty="0">
                <a:ln w="3175">
                  <a:solidFill>
                    <a:srgbClr val="777777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chemeClr val="bg2"/>
                  </a:outerShdw>
                </a:effectLst>
                <a:latin typeface="+mj-lt"/>
              </a:rPr>
              <a:t>Povratna informacija</a:t>
            </a:r>
          </a:p>
        </p:txBody>
      </p:sp>
      <p:sp>
        <p:nvSpPr>
          <p:cNvPr id="76" name="WordArt 21"/>
          <p:cNvSpPr>
            <a:spLocks noChangeArrowheads="1" noChangeShapeType="1" noTextEdit="1"/>
          </p:cNvSpPr>
          <p:nvPr/>
        </p:nvSpPr>
        <p:spPr bwMode="auto">
          <a:xfrm>
            <a:off x="3059832" y="1700808"/>
            <a:ext cx="3276600" cy="381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hr-HR" b="1" kern="10" dirty="0">
                <a:ln w="3175">
                  <a:solidFill>
                    <a:srgbClr val="777777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chemeClr val="bg2"/>
                  </a:outerShdw>
                </a:effectLst>
                <a:latin typeface="+mj-lt"/>
              </a:rPr>
              <a:t>Poruka</a:t>
            </a:r>
          </a:p>
          <a:p>
            <a:pPr algn="ctr"/>
            <a:r>
              <a:rPr lang="hr-HR" b="1" kern="10" dirty="0">
                <a:ln w="3175">
                  <a:solidFill>
                    <a:srgbClr val="777777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chemeClr val="bg2"/>
                  </a:outerShdw>
                </a:effectLst>
                <a:latin typeface="+mj-lt"/>
              </a:rPr>
              <a:t>verbalna - neverbalna</a:t>
            </a:r>
          </a:p>
        </p:txBody>
      </p:sp>
      <p:sp>
        <p:nvSpPr>
          <p:cNvPr id="77" name="AutoShape 12"/>
          <p:cNvSpPr>
            <a:spLocks noChangeArrowheads="1"/>
          </p:cNvSpPr>
          <p:nvPr/>
        </p:nvSpPr>
        <p:spPr bwMode="auto">
          <a:xfrm flipH="1">
            <a:off x="3308350" y="4791075"/>
            <a:ext cx="2847826" cy="762000"/>
          </a:xfrm>
          <a:prstGeom prst="curvedUpArrow">
            <a:avLst>
              <a:gd name="adj1" fmla="val 66000"/>
              <a:gd name="adj2" fmla="val 132000"/>
              <a:gd name="adj3" fmla="val 33333"/>
            </a:avLst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32" tIns="45716" rIns="91432" bIns="45716" anchor="ctr">
            <a:spAutoFit/>
          </a:bodyPr>
          <a:lstStyle/>
          <a:p>
            <a:endParaRPr lang="sr-Latn-RS"/>
          </a:p>
        </p:txBody>
      </p:sp>
      <p:grpSp>
        <p:nvGrpSpPr>
          <p:cNvPr id="3" name="Grupa 2"/>
          <p:cNvGrpSpPr/>
          <p:nvPr/>
        </p:nvGrpSpPr>
        <p:grpSpPr>
          <a:xfrm>
            <a:off x="5940152" y="2368550"/>
            <a:ext cx="1928813" cy="2438400"/>
            <a:chOff x="6027563" y="2368550"/>
            <a:chExt cx="1928813" cy="2438400"/>
          </a:xfrm>
        </p:grpSpPr>
        <p:pic>
          <p:nvPicPr>
            <p:cNvPr id="78" name="Picture 9" descr="s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5280" b="20973"/>
            <a:stretch>
              <a:fillRect/>
            </a:stretch>
          </p:blipFill>
          <p:spPr bwMode="auto">
            <a:xfrm>
              <a:off x="6027563" y="2368550"/>
              <a:ext cx="1928813" cy="2438400"/>
            </a:xfrm>
            <a:prstGeom prst="rect">
              <a:avLst/>
            </a:prstGeom>
            <a:noFill/>
            <a:ln w="31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Rectangle 14"/>
            <p:cNvSpPr>
              <a:spLocks noChangeArrowheads="1"/>
            </p:cNvSpPr>
            <p:nvPr/>
          </p:nvSpPr>
          <p:spPr bwMode="auto">
            <a:xfrm rot="154431">
              <a:off x="6087888" y="3087688"/>
              <a:ext cx="1676400" cy="3127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1432" tIns="45716" rIns="91432" bIns="45716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hr-HR" sz="1600" dirty="0">
                  <a:solidFill>
                    <a:srgbClr val="FF0000"/>
                  </a:solidFill>
                  <a:latin typeface="Arial Black" pitchFamily="34" charset="0"/>
                  <a:cs typeface="+mn-cs"/>
                </a:rPr>
                <a:t>FILTERI</a:t>
              </a:r>
              <a:endParaRPr lang="hr-HR" dirty="0">
                <a:solidFill>
                  <a:srgbClr val="000000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80" name="Rectangle 15"/>
            <p:cNvSpPr>
              <a:spLocks noChangeArrowheads="1"/>
            </p:cNvSpPr>
            <p:nvPr/>
          </p:nvSpPr>
          <p:spPr bwMode="auto">
            <a:xfrm rot="244310">
              <a:off x="6164088" y="2638425"/>
              <a:ext cx="163195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1432" tIns="45716" rIns="91432" bIns="45716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hr-HR" sz="2000" dirty="0">
                  <a:solidFill>
                    <a:srgbClr val="FF0000"/>
                  </a:solidFill>
                  <a:latin typeface="Arial Black" pitchFamily="34" charset="0"/>
                  <a:cs typeface="+mn-cs"/>
                </a:rPr>
                <a:t>MAPA</a:t>
              </a:r>
            </a:p>
          </p:txBody>
        </p:sp>
      </p:grpSp>
      <p:sp>
        <p:nvSpPr>
          <p:cNvPr id="81" name="AutoShape 16"/>
          <p:cNvSpPr>
            <a:spLocks noChangeArrowheads="1"/>
          </p:cNvSpPr>
          <p:nvPr/>
        </p:nvSpPr>
        <p:spPr bwMode="auto">
          <a:xfrm>
            <a:off x="7215188" y="3786188"/>
            <a:ext cx="1785937" cy="1162050"/>
          </a:xfrm>
          <a:prstGeom prst="wedgeRoundRectCallout">
            <a:avLst>
              <a:gd name="adj1" fmla="val -48625"/>
              <a:gd name="adj2" fmla="val -92514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00002A"/>
            </a:solidFill>
            <a:miter lim="800000"/>
            <a:headEnd/>
            <a:tailEnd/>
          </a:ln>
          <a:effectLst>
            <a:outerShdw dist="74053" dir="3542175" algn="ctr" rotWithShape="0">
              <a:schemeClr val="bg1">
                <a:alpha val="50000"/>
              </a:schemeClr>
            </a:outerShdw>
          </a:effectLst>
        </p:spPr>
        <p:txBody>
          <a:bodyPr lIns="91432" tIns="45716" rIns="91432" bIns="45716"/>
          <a:lstStyle/>
          <a:p>
            <a:pPr>
              <a:lnSpc>
                <a:spcPct val="110000"/>
              </a:lnSpc>
            </a:pPr>
            <a:r>
              <a:rPr lang="hr-HR" sz="2000" dirty="0">
                <a:cs typeface="Arial" pitchFamily="34" charset="0"/>
              </a:rPr>
              <a:t>kultura, stavovi, </a:t>
            </a:r>
            <a:r>
              <a:rPr lang="hr-HR" sz="2000" dirty="0" err="1" smtClean="0">
                <a:cs typeface="Arial" pitchFamily="34" charset="0"/>
              </a:rPr>
              <a:t>vrijednosti..</a:t>
            </a:r>
            <a:r>
              <a:rPr lang="hr-HR" sz="2000" dirty="0" smtClean="0">
                <a:cs typeface="Arial" pitchFamily="34" charset="0"/>
              </a:rPr>
              <a:t>.</a:t>
            </a:r>
            <a:endParaRPr lang="en-GB" sz="2000" dirty="0">
              <a:cs typeface="Arial" pitchFamily="34" charset="0"/>
            </a:endParaRPr>
          </a:p>
        </p:txBody>
      </p:sp>
      <p:sp>
        <p:nvSpPr>
          <p:cNvPr id="82" name="AutoShape 17"/>
          <p:cNvSpPr>
            <a:spLocks noChangeArrowheads="1"/>
          </p:cNvSpPr>
          <p:nvPr/>
        </p:nvSpPr>
        <p:spPr bwMode="auto">
          <a:xfrm>
            <a:off x="7251700" y="1571005"/>
            <a:ext cx="1535113" cy="777875"/>
          </a:xfrm>
          <a:prstGeom prst="wedgeRoundRectCallout">
            <a:avLst>
              <a:gd name="adj1" fmla="val -46273"/>
              <a:gd name="adj2" fmla="val 9152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00002A"/>
            </a:solidFill>
            <a:miter lim="800000"/>
            <a:headEnd/>
            <a:tailEnd/>
          </a:ln>
          <a:effectLst>
            <a:outerShdw dist="74053" dir="3542175" algn="ctr" rotWithShape="0">
              <a:schemeClr val="bg1">
                <a:alpha val="50000"/>
              </a:schemeClr>
            </a:outerShdw>
          </a:effectLst>
        </p:spPr>
        <p:txBody>
          <a:bodyPr wrap="none" lIns="91432" tIns="45716" rIns="91432" bIns="45716" anchor="ctr"/>
          <a:lstStyle/>
          <a:p>
            <a:pPr>
              <a:lnSpc>
                <a:spcPct val="110000"/>
              </a:lnSpc>
            </a:pPr>
            <a:r>
              <a:rPr lang="hr-HR" sz="2000" dirty="0">
                <a:cs typeface="Arial" pitchFamily="34" charset="0"/>
              </a:rPr>
              <a:t>subjektivna</a:t>
            </a:r>
          </a:p>
          <a:p>
            <a:pPr>
              <a:lnSpc>
                <a:spcPct val="110000"/>
              </a:lnSpc>
            </a:pPr>
            <a:r>
              <a:rPr lang="hr-HR" sz="2000" dirty="0">
                <a:cs typeface="Arial" pitchFamily="34" charset="0"/>
              </a:rPr>
              <a:t> stvarnost </a:t>
            </a:r>
            <a:endParaRPr lang="en-GB" sz="2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89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3" grpId="0"/>
      <p:bldP spid="74" grpId="0" animBg="1"/>
      <p:bldP spid="75" grpId="0"/>
      <p:bldP spid="76" grpId="0"/>
      <p:bldP spid="77" grpId="0" animBg="1"/>
      <p:bldP spid="81" grpId="0" animBg="1"/>
      <p:bldP spid="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/>
        </p:nvSpPr>
        <p:spPr bwMode="auto">
          <a:xfrm>
            <a:off x="539552" y="188640"/>
            <a:ext cx="6048672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fontAlgn="auto">
              <a:spcAft>
                <a:spcPts val="0"/>
              </a:spcAft>
              <a:tabLst>
                <a:tab pos="1344613" algn="l"/>
              </a:tabLst>
              <a:defRPr/>
            </a:pPr>
            <a:r>
              <a:rPr lang="hr-HR" sz="3200" b="1" spc="-15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Cilj</a:t>
            </a:r>
            <a:r>
              <a:rPr lang="hr-HR" sz="3200" b="1" spc="-15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verbalne komunikacije</a:t>
            </a:r>
            <a:endParaRPr lang="en-US" sz="3200" b="1" spc="-15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xmlns="" val="27709974"/>
              </p:ext>
            </p:extLst>
          </p:nvPr>
        </p:nvGraphicFramePr>
        <p:xfrm>
          <a:off x="312556" y="1397000"/>
          <a:ext cx="7859844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92983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/>
        </p:nvSpPr>
        <p:spPr bwMode="auto">
          <a:xfrm>
            <a:off x="539552" y="188640"/>
            <a:ext cx="6048672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fontAlgn="auto">
              <a:spcAft>
                <a:spcPts val="0"/>
              </a:spcAft>
              <a:tabLst>
                <a:tab pos="1344613" algn="l"/>
              </a:tabLst>
              <a:defRPr/>
            </a:pPr>
            <a:r>
              <a:rPr lang="hr-HR" sz="3200" b="1" spc="-15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Cilj</a:t>
            </a:r>
            <a:r>
              <a:rPr lang="hr-HR" sz="3200" b="1" spc="-15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neverbalne komunikacije</a:t>
            </a:r>
            <a:endParaRPr lang="en-US" sz="3200" b="1" spc="-15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644008" y="1988840"/>
            <a:ext cx="257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2000" dirty="0">
                <a:latin typeface="+mn-lt"/>
              </a:rPr>
              <a:t>da nadopuni  verbalnu poruku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347311" y="1988840"/>
            <a:ext cx="2214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hr-HR" sz="2000" dirty="0">
                <a:cs typeface="Arial" pitchFamily="34" charset="0"/>
              </a:rPr>
              <a:t>da zamijeni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hr-HR" sz="2000" dirty="0">
                <a:cs typeface="Arial" pitchFamily="34" charset="0"/>
              </a:rPr>
              <a:t>verbalnu poruku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860032" y="3861048"/>
            <a:ext cx="2500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2000" dirty="0">
                <a:latin typeface="+mn-lt"/>
              </a:rPr>
              <a:t>da naglasi </a:t>
            </a:r>
            <a:r>
              <a:rPr lang="hr-HR" sz="2000" dirty="0" smtClean="0">
                <a:latin typeface="+mn-lt"/>
              </a:rPr>
              <a:t>verbalne </a:t>
            </a:r>
            <a:r>
              <a:rPr lang="hr-HR" sz="2000" dirty="0">
                <a:latin typeface="+mn-lt"/>
              </a:rPr>
              <a:t>poruke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403648" y="3861048"/>
            <a:ext cx="257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2000" dirty="0">
                <a:latin typeface="+mn-lt"/>
              </a:rPr>
              <a:t>da pomogne u            vođenju razgovora</a:t>
            </a:r>
          </a:p>
        </p:txBody>
      </p:sp>
    </p:spTree>
    <p:extLst>
      <p:ext uri="{BB962C8B-B14F-4D97-AF65-F5344CB8AC3E}">
        <p14:creationId xmlns:p14="http://schemas.microsoft.com/office/powerpoint/2010/main" xmlns="" val="101749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/>
          </p:cNvSpPr>
          <p:nvPr/>
        </p:nvSpPr>
        <p:spPr bwMode="auto">
          <a:xfrm>
            <a:off x="539552" y="188640"/>
            <a:ext cx="7632848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fontAlgn="auto">
              <a:spcAft>
                <a:spcPts val="0"/>
              </a:spcAft>
              <a:tabLst>
                <a:tab pos="1344613" algn="l"/>
              </a:tabLst>
              <a:defRPr/>
            </a:pPr>
            <a:r>
              <a:rPr lang="hr-HR" sz="3200" b="1" spc="-15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Tijelo u </a:t>
            </a:r>
            <a:r>
              <a:rPr lang="hr-HR" sz="3200" b="1" spc="-15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neverbalnoj komunikaciji</a:t>
            </a:r>
            <a:endParaRPr lang="en-US" sz="3200" b="1" spc="-15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724400" y="2273935"/>
            <a:ext cx="0" cy="3134868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hr-HR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286125" y="1708928"/>
            <a:ext cx="2824163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b="1" dirty="0"/>
              <a:t>   OTVORENI POLOŽAJ</a:t>
            </a:r>
            <a:endParaRPr lang="en-GB" b="1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214688" y="5274453"/>
            <a:ext cx="32004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b="1" dirty="0"/>
              <a:t>    ZATVORENI POLOŽAJ</a:t>
            </a:r>
            <a:endParaRPr lang="en-GB" b="1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324600" y="3507065"/>
            <a:ext cx="2176463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b="1" dirty="0"/>
              <a:t>  PREMA NATRAG</a:t>
            </a:r>
            <a:endParaRPr lang="en-GB" b="1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42938" y="3507065"/>
            <a:ext cx="2405062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b="1" dirty="0"/>
              <a:t>  PREMA NAPRIJED</a:t>
            </a:r>
            <a:endParaRPr lang="en-GB" b="1" dirty="0"/>
          </a:p>
        </p:txBody>
      </p:sp>
      <p:pic>
        <p:nvPicPr>
          <p:cNvPr id="14" name="Picture 14" descr="body positions seat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563" y="1504623"/>
            <a:ext cx="1936242" cy="1867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5" descr="bl09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8213" y="3801877"/>
            <a:ext cx="1751838" cy="194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6" descr="bl09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8335" y="3866885"/>
            <a:ext cx="1567434" cy="202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7" descr="bl09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8258" y="1340768"/>
            <a:ext cx="1290828" cy="232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3276600" y="3688969"/>
            <a:ext cx="28194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hr-HR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716337" y="2710498"/>
            <a:ext cx="17836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sz="2400" dirty="0">
                <a:solidFill>
                  <a:srgbClr val="C00000"/>
                </a:solidFill>
                <a:latin typeface="+mn-lt"/>
              </a:rPr>
              <a:t>SURADNIČKI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910138" y="2707156"/>
            <a:ext cx="2162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sz="2400" dirty="0">
                <a:solidFill>
                  <a:srgbClr val="C00000"/>
                </a:solidFill>
                <a:latin typeface="+mn-lt"/>
              </a:rPr>
              <a:t>DOMINANTAN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725862" y="4237506"/>
            <a:ext cx="19604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sz="2400" dirty="0">
                <a:solidFill>
                  <a:srgbClr val="C00000"/>
                </a:solidFill>
                <a:latin typeface="+mn-lt"/>
              </a:rPr>
              <a:t>RATOBORAN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004048" y="4221088"/>
            <a:ext cx="214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sr-Latn-RS"/>
            </a:defPPr>
            <a:lvl1pPr>
              <a:spcBef>
                <a:spcPct val="50000"/>
              </a:spcBef>
              <a:defRPr sz="2400">
                <a:solidFill>
                  <a:srgbClr val="C00000"/>
                </a:solidFill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hr-HR" dirty="0"/>
              <a:t>BOJAŽLJIV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7440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182680"/>
            <a:ext cx="4464496" cy="654032"/>
          </a:xfrm>
        </p:spPr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Oblikovanje </a:t>
            </a:r>
            <a:r>
              <a:rPr lang="hr-HR" sz="3200" b="1" dirty="0" smtClean="0">
                <a:solidFill>
                  <a:srgbClr val="C00000"/>
                </a:solidFill>
              </a:rPr>
              <a:t>poruke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1968152" y="1124744"/>
            <a:ext cx="55356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Blip>
                <a:blip r:embed="rId2"/>
              </a:buBlip>
              <a:defRPr/>
            </a:pPr>
            <a:r>
              <a:rPr lang="hr-HR" sz="2400" dirty="0">
                <a:solidFill>
                  <a:srgbClr val="00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ea typeface="ＭＳ Ｐゴシック" pitchFamily="-80" charset="-128"/>
                <a:cs typeface="Arial" pitchFamily="34" charset="0"/>
              </a:rPr>
              <a:t>   Molim vas, nemojte govoriti tako brzo.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  <a:defRPr/>
            </a:pPr>
            <a:r>
              <a:rPr lang="hr-HR" sz="2400" dirty="0">
                <a:solidFill>
                  <a:srgbClr val="00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ea typeface="ＭＳ Ｐゴシック" pitchFamily="-80" charset="-128"/>
                <a:cs typeface="Arial" pitchFamily="34" charset="0"/>
              </a:rPr>
              <a:t>   </a:t>
            </a:r>
            <a:r>
              <a:rPr lang="hr-HR" sz="2400" dirty="0">
                <a:solidFill>
                  <a:srgbClr val="C0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ea typeface="ＭＳ Ｐゴシック" pitchFamily="-80" charset="-128"/>
                <a:cs typeface="Arial" pitchFamily="34" charset="0"/>
              </a:rPr>
              <a:t>Molim vas, govorite malo polaganije.</a:t>
            </a:r>
            <a:endParaRPr lang="hr-HR" sz="2400" dirty="0">
              <a:solidFill>
                <a:srgbClr val="C00000"/>
              </a:solidFill>
              <a:cs typeface="Arial" pitchFamily="34" charset="0"/>
            </a:endParaRPr>
          </a:p>
        </p:txBody>
      </p:sp>
      <p:graphicFrame>
        <p:nvGraphicFramePr>
          <p:cNvPr id="7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225703"/>
              </p:ext>
            </p:extLst>
          </p:nvPr>
        </p:nvGraphicFramePr>
        <p:xfrm>
          <a:off x="461144" y="2636912"/>
          <a:ext cx="8215312" cy="3337524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4139777"/>
                <a:gridCol w="4075535"/>
              </a:tblGrid>
              <a:tr h="914379">
                <a:tc>
                  <a:txBody>
                    <a:bodyPr/>
                    <a:lstStyle/>
                    <a:p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Negativna poruka</a:t>
                      </a:r>
                    </a:p>
                    <a:p>
                      <a:endParaRPr lang="hr-HR" sz="18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hr-HR" sz="1800" b="1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               Nemojte kasniti.</a:t>
                      </a:r>
                      <a:endParaRPr lang="hr-HR" sz="1800" b="1" dirty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1" marB="4571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Pozitivna poruka</a:t>
                      </a:r>
                    </a:p>
                    <a:p>
                      <a:endParaRPr lang="hr-HR" sz="18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hr-HR" sz="1800" b="1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              Dođite na vrijeme.</a:t>
                      </a:r>
                      <a:endParaRPr lang="hr-HR" sz="1800" b="1" dirty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1" marB="45711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9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Tx/>
                        <a:buBlip>
                          <a:blip r:embed="rId3"/>
                        </a:buBlip>
                      </a:pPr>
                      <a:endParaRPr lang="hr-HR" sz="180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 ima negativan oblik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 usmjerava na ono što želimo izbjeći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 blokira sugovonikove akcije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 zatvara</a:t>
                      </a:r>
                      <a:r>
                        <a:rPr lang="hr-HR" sz="1800" baseline="0" dirty="0" smtClean="0">
                          <a:latin typeface="+mn-lt"/>
                          <a:cs typeface="Arial" pitchFamily="34" charset="0"/>
                        </a:rPr>
                        <a:t> komunikaciju</a:t>
                      </a:r>
                      <a:endParaRPr lang="hr-HR" sz="1800" dirty="0"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1" marB="4571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Tx/>
                        <a:buBlip>
                          <a:blip r:embed="rId3"/>
                        </a:buBlip>
                      </a:pPr>
                      <a:endParaRPr lang="hr-HR" sz="180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 ima afirmativni oblik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 usmjerava na ono što želimo postići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 potiče suradnju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 otvara</a:t>
                      </a:r>
                      <a:r>
                        <a:rPr lang="hr-HR" sz="1800" baseline="0" dirty="0" smtClean="0">
                          <a:latin typeface="+mn-lt"/>
                          <a:cs typeface="Arial" pitchFamily="34" charset="0"/>
                        </a:rPr>
                        <a:t> komunikaciju</a:t>
                      </a:r>
                      <a:endParaRPr lang="hr-HR" sz="1800" dirty="0" smtClean="0">
                        <a:latin typeface="+mn-lt"/>
                        <a:cs typeface="Arial" pitchFamily="34" charset="0"/>
                      </a:endParaRPr>
                    </a:p>
                    <a:p>
                      <a:endParaRPr lang="hr-HR" sz="1800" dirty="0"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1" marB="45711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032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464496" cy="654032"/>
          </a:xfrm>
        </p:spPr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Oblikovanje </a:t>
            </a:r>
            <a:r>
              <a:rPr lang="hr-HR" sz="3200" b="1" dirty="0" smtClean="0">
                <a:solidFill>
                  <a:srgbClr val="C00000"/>
                </a:solidFill>
              </a:rPr>
              <a:t>poruke</a:t>
            </a:r>
            <a:endParaRPr lang="hr-HR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2136485"/>
              </p:ext>
            </p:extLst>
          </p:nvPr>
        </p:nvGraphicFramePr>
        <p:xfrm>
          <a:off x="395536" y="1484784"/>
          <a:ext cx="8532440" cy="4160838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4176464"/>
                <a:gridCol w="4355976"/>
              </a:tblGrid>
              <a:tr h="914470">
                <a:tc>
                  <a:txBody>
                    <a:bodyPr/>
                    <a:lstStyle/>
                    <a:p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Ti ili Vi poruka</a:t>
                      </a:r>
                    </a:p>
                    <a:p>
                      <a:endParaRPr lang="hr-HR" sz="18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hr-HR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            </a:t>
                      </a:r>
                      <a:r>
                        <a:rPr lang="hr-HR" sz="1800" b="1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Ništa niste shvatili.</a:t>
                      </a:r>
                      <a:endParaRPr lang="hr-HR" sz="1800" b="1" dirty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23" marB="457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Ja ili mi poruka</a:t>
                      </a:r>
                    </a:p>
                    <a:p>
                      <a:endParaRPr lang="hr-HR" sz="18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hr-H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Mislim da nisam bila dovoljno jasna.</a:t>
                      </a:r>
                      <a:endParaRPr lang="hr-HR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45723" marB="45723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636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doživljava se kao napad, naredba,</a:t>
                      </a:r>
                      <a:r>
                        <a:rPr lang="hr-HR" sz="1800" baseline="0" dirty="0" smtClean="0">
                          <a:latin typeface="+mn-lt"/>
                          <a:cs typeface="Arial" pitchFamily="34" charset="0"/>
                        </a:rPr>
                        <a:t> 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hr-HR" sz="1800" baseline="0" dirty="0" smtClean="0">
                          <a:latin typeface="+mn-lt"/>
                          <a:cs typeface="Arial" pitchFamily="34" charset="0"/>
                        </a:rPr>
                        <a:t>      zabrana ili prijetnja</a:t>
                      </a:r>
                      <a:endParaRPr lang="hr-HR" sz="180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izaziva obranu i napetost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ugrožava komunikaciju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povećava prostor za sukob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još više iritira energične, ljute,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hr-HR" sz="1800" baseline="0" dirty="0" smtClean="0">
                          <a:latin typeface="+mn-lt"/>
                          <a:cs typeface="Arial" pitchFamily="34" charset="0"/>
                        </a:rPr>
                        <a:t>     </a:t>
                      </a: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nezadovoljne ili agrsivne sugovornike</a:t>
                      </a:r>
                      <a:endParaRPr lang="hr-HR" sz="1800" dirty="0"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23" marB="457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doživljava se kao izjava i sugovornik 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hr-H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  se ne osjeća ugroženim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stvara ugodniju atmosferu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unapređuje komunikaciju 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smanjuje prostor za sukob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150000"/>
                        </a:lnSpc>
                        <a:buFontTx/>
                        <a:buBlip>
                          <a:blip r:embed="rId2"/>
                        </a:buBlip>
                      </a:pP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smiruje energične, ljute, nezadovoljne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    ili agresivne </a:t>
                      </a:r>
                      <a:r>
                        <a:rPr lang="hr-HR" sz="1800" dirty="0" smtClean="0">
                          <a:latin typeface="+mn-lt"/>
                          <a:cs typeface="Arial" pitchFamily="34" charset="0"/>
                        </a:rPr>
                        <a:t>sugovornike</a:t>
                      </a:r>
                    </a:p>
                    <a:p>
                      <a:endParaRPr lang="hr-HR" sz="1800" dirty="0"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23" marB="45723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567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19"/>
          <p:cNvSpPr/>
          <p:nvPr/>
        </p:nvSpPr>
        <p:spPr bwMode="auto">
          <a:xfrm>
            <a:off x="857250" y="3714750"/>
            <a:ext cx="5286375" cy="2428875"/>
          </a:xfrm>
          <a:prstGeom prst="wedgeRoundRectCallout">
            <a:avLst>
              <a:gd name="adj1" fmla="val 70217"/>
              <a:gd name="adj2" fmla="val 7500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2A"/>
            </a:solidFill>
            <a:prstDash val="solid"/>
            <a:round/>
            <a:headEnd type="none" w="med" len="med"/>
            <a:tailEnd type="none" w="med" len="med"/>
          </a:ln>
          <a:effectLst>
            <a:outerShdw dist="99190" dir="3011666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ular Callout 18"/>
          <p:cNvSpPr/>
          <p:nvPr/>
        </p:nvSpPr>
        <p:spPr bwMode="auto">
          <a:xfrm>
            <a:off x="3429000" y="1844824"/>
            <a:ext cx="5000625" cy="1285875"/>
          </a:xfrm>
          <a:prstGeom prst="wedgeRoundRectCallout">
            <a:avLst>
              <a:gd name="adj1" fmla="val -72388"/>
              <a:gd name="adj2" fmla="val 36257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2A"/>
            </a:solidFill>
            <a:prstDash val="solid"/>
            <a:round/>
            <a:headEnd type="none" w="med" len="med"/>
            <a:tailEnd type="none" w="med" len="med"/>
          </a:ln>
          <a:effectLst>
            <a:outerShdw dist="99190" dir="3011666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hr-HR"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4624"/>
            <a:ext cx="7286676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Oblikovanje </a:t>
            </a:r>
            <a:r>
              <a:rPr lang="hr-HR" sz="3200" b="1" dirty="0" smtClean="0">
                <a:solidFill>
                  <a:srgbClr val="C00000"/>
                </a:solidFill>
              </a:rPr>
              <a:t>poruke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627784" y="1052736"/>
            <a:ext cx="4598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hr-HR" sz="2400" b="1" dirty="0">
                <a:cs typeface="Arial" pitchFamily="34" charset="0"/>
              </a:rPr>
              <a:t>Učinite poruku razumljivom!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343275" y="1904831"/>
            <a:ext cx="50720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dirty="0">
                <a:cs typeface="Arial" pitchFamily="34" charset="0"/>
              </a:rPr>
              <a:t>Moje ime je </a:t>
            </a:r>
            <a:r>
              <a:rPr lang="hr-HR" b="1" dirty="0">
                <a:solidFill>
                  <a:srgbClr val="C00000"/>
                </a:solidFill>
                <a:cs typeface="Arial" pitchFamily="34" charset="0"/>
              </a:rPr>
              <a:t>jednostavnost:</a:t>
            </a:r>
          </a:p>
          <a:p>
            <a:pPr algn="ctr"/>
            <a:r>
              <a:rPr lang="hr-HR" dirty="0">
                <a:cs typeface="Arial" pitchFamily="34" charset="0"/>
              </a:rPr>
              <a:t>pišem kratke rečenice i koristim poznate riječi. Stručne pojmove objasnim. </a:t>
            </a:r>
            <a:r>
              <a:rPr lang="hr-HR" dirty="0" smtClean="0">
                <a:cs typeface="Arial" pitchFamily="34" charset="0"/>
              </a:rPr>
              <a:t>Jasno opisujem stvari </a:t>
            </a:r>
          </a:p>
          <a:p>
            <a:pPr algn="ctr"/>
            <a:r>
              <a:rPr lang="hr-HR" dirty="0" smtClean="0">
                <a:cs typeface="Arial" pitchFamily="34" charset="0"/>
              </a:rPr>
              <a:t>i </a:t>
            </a:r>
            <a:r>
              <a:rPr lang="hr-HR" dirty="0">
                <a:cs typeface="Arial" pitchFamily="34" charset="0"/>
              </a:rPr>
              <a:t>govorim kao običan čovjek.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914400" y="3792220"/>
            <a:ext cx="5072063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dirty="0">
                <a:cs typeface="Arial" pitchFamily="34" charset="0"/>
              </a:rPr>
              <a:t>Moje ime je </a:t>
            </a:r>
            <a:r>
              <a:rPr lang="hr-HR" b="1" dirty="0">
                <a:solidFill>
                  <a:srgbClr val="C00000"/>
                </a:solidFill>
                <a:cs typeface="Arial" pitchFamily="34" charset="0"/>
              </a:rPr>
              <a:t>kompliciranost:</a:t>
            </a:r>
          </a:p>
          <a:p>
            <a:pPr algn="ctr"/>
            <a:r>
              <a:rPr lang="hr-HR" dirty="0">
                <a:cs typeface="Arial" pitchFamily="34" charset="0"/>
              </a:rPr>
              <a:t>moje ime, koje je proturječna suprotnost upravo spomenutom, supsumira sve one stilističke karakteristike od iznimno složene rečenične konstrukcije, višestruke upotrebe tuđica, stručnih i ostalih ezoteričnih riječi, koje pridonose jezičnom obrascu na visokoj razini apstrakcije.</a:t>
            </a:r>
          </a:p>
          <a:p>
            <a:pPr algn="ctr"/>
            <a:endParaRPr lang="hr-HR" sz="1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21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19"/>
          <p:cNvSpPr/>
          <p:nvPr/>
        </p:nvSpPr>
        <p:spPr bwMode="auto">
          <a:xfrm>
            <a:off x="857250" y="3933056"/>
            <a:ext cx="5286375" cy="1586458"/>
          </a:xfrm>
          <a:prstGeom prst="wedgeRoundRectCallout">
            <a:avLst>
              <a:gd name="adj1" fmla="val 62551"/>
              <a:gd name="adj2" fmla="val 14705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2A"/>
            </a:solidFill>
            <a:prstDash val="solid"/>
            <a:round/>
            <a:headEnd type="none" w="med" len="med"/>
            <a:tailEnd type="none" w="med" len="med"/>
          </a:ln>
          <a:effectLst>
            <a:outerShdw dist="99190" dir="3011666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ular Callout 18"/>
          <p:cNvSpPr/>
          <p:nvPr/>
        </p:nvSpPr>
        <p:spPr bwMode="auto">
          <a:xfrm>
            <a:off x="3429000" y="1785938"/>
            <a:ext cx="5000625" cy="1787218"/>
          </a:xfrm>
          <a:prstGeom prst="wedgeRoundRectCallout">
            <a:avLst>
              <a:gd name="adj1" fmla="val -65115"/>
              <a:gd name="adj2" fmla="val 23465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2A"/>
            </a:solidFill>
            <a:prstDash val="solid"/>
            <a:round/>
            <a:headEnd type="none" w="med" len="med"/>
            <a:tailEnd type="none" w="med" len="med"/>
          </a:ln>
          <a:effectLst>
            <a:outerShdw dist="99190" dir="3011666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hr-HR"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4624"/>
            <a:ext cx="7286676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Oblikovanje </a:t>
            </a:r>
            <a:r>
              <a:rPr lang="hr-HR" sz="3200" b="1" dirty="0" smtClean="0">
                <a:solidFill>
                  <a:srgbClr val="C00000"/>
                </a:solidFill>
              </a:rPr>
              <a:t>poruke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643188" y="1052736"/>
            <a:ext cx="371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r-HR" sz="2000" b="1" dirty="0">
                <a:latin typeface="Arial" pitchFamily="34" charset="0"/>
                <a:cs typeface="Arial" pitchFamily="34" charset="0"/>
              </a:rPr>
              <a:t>Učinite poruku razumljivom!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948013" y="4041552"/>
            <a:ext cx="507206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dirty="0">
                <a:cs typeface="Arial" pitchFamily="34" charset="0"/>
              </a:rPr>
              <a:t>Moje ime je </a:t>
            </a:r>
            <a:r>
              <a:rPr lang="hr-HR" b="1" dirty="0">
                <a:solidFill>
                  <a:srgbClr val="C00000"/>
                </a:solidFill>
                <a:cs typeface="Arial" pitchFamily="34" charset="0"/>
              </a:rPr>
              <a:t>nepovezanost:</a:t>
            </a:r>
          </a:p>
          <a:p>
            <a:pPr algn="ctr"/>
            <a:r>
              <a:rPr lang="hr-HR" dirty="0">
                <a:cs typeface="Arial" pitchFamily="34" charset="0"/>
              </a:rPr>
              <a:t>govorim  jedno za drugim kako mi upravo padne na pamet. Izlaganje mi je nepregledno i ne kažem na početku o čemu želim govoriti. Mnoge rečenice nemaju uzajamnu vezu.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316361" y="1818829"/>
            <a:ext cx="50720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dirty="0">
                <a:cs typeface="Arial" pitchFamily="34" charset="0"/>
              </a:rPr>
              <a:t>Moje ime je </a:t>
            </a:r>
            <a:r>
              <a:rPr lang="hr-HR" b="1" dirty="0">
                <a:solidFill>
                  <a:srgbClr val="C00000"/>
                </a:solidFill>
                <a:cs typeface="Arial" pitchFamily="34" charset="0"/>
              </a:rPr>
              <a:t>povezanost:</a:t>
            </a:r>
          </a:p>
          <a:p>
            <a:pPr algn="ctr"/>
            <a:r>
              <a:rPr lang="hr-HR" dirty="0">
                <a:cs typeface="Arial" pitchFamily="34" charset="0"/>
              </a:rPr>
              <a:t>činim sve kako bi se slušatelj snašao i zadržao pažnju. Sve što govorim je logički povezano, čini </a:t>
            </a:r>
            <a:r>
              <a:rPr lang="hr-HR" dirty="0" smtClean="0">
                <a:cs typeface="Arial" pitchFamily="34" charset="0"/>
              </a:rPr>
              <a:t>cjelinu </a:t>
            </a:r>
            <a:r>
              <a:rPr lang="hr-HR" dirty="0">
                <a:cs typeface="Arial" pitchFamily="34" charset="0"/>
              </a:rPr>
              <a:t>i dolazi po redu. Jasno upozoravam na misaoni slijed, uzajamnu povezanost i naglašavam ono što je bitno. </a:t>
            </a:r>
          </a:p>
        </p:txBody>
      </p:sp>
    </p:spTree>
    <p:extLst>
      <p:ext uri="{BB962C8B-B14F-4D97-AF65-F5344CB8AC3E}">
        <p14:creationId xmlns:p14="http://schemas.microsoft.com/office/powerpoint/2010/main" xmlns="" val="417903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19"/>
          <p:cNvSpPr/>
          <p:nvPr/>
        </p:nvSpPr>
        <p:spPr bwMode="auto">
          <a:xfrm>
            <a:off x="857250" y="3508375"/>
            <a:ext cx="5286375" cy="2368897"/>
          </a:xfrm>
          <a:prstGeom prst="wedgeRoundRectCallout">
            <a:avLst>
              <a:gd name="adj1" fmla="val 62551"/>
              <a:gd name="adj2" fmla="val 14705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2A"/>
            </a:solidFill>
            <a:prstDash val="solid"/>
            <a:round/>
            <a:headEnd type="none" w="med" len="med"/>
            <a:tailEnd type="none" w="med" len="med"/>
          </a:ln>
          <a:effectLst>
            <a:outerShdw dist="99190" dir="3011666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ular Callout 18"/>
          <p:cNvSpPr/>
          <p:nvPr/>
        </p:nvSpPr>
        <p:spPr bwMode="auto">
          <a:xfrm>
            <a:off x="3563888" y="1929954"/>
            <a:ext cx="4469237" cy="994990"/>
          </a:xfrm>
          <a:prstGeom prst="wedgeRoundRectCallout">
            <a:avLst>
              <a:gd name="adj1" fmla="val -68503"/>
              <a:gd name="adj2" fmla="val 50617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2A"/>
            </a:solidFill>
            <a:prstDash val="solid"/>
            <a:round/>
            <a:headEnd type="none" w="med" len="med"/>
            <a:tailEnd type="none" w="med" len="med"/>
          </a:ln>
          <a:effectLst>
            <a:outerShdw dist="99190" dir="3011666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hr-HR"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44624"/>
            <a:ext cx="7286676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Oblikovanje </a:t>
            </a:r>
            <a:r>
              <a:rPr lang="hr-HR" sz="3200" b="1" dirty="0" smtClean="0">
                <a:solidFill>
                  <a:srgbClr val="C00000"/>
                </a:solidFill>
              </a:rPr>
              <a:t>poruke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483768" y="1052736"/>
            <a:ext cx="4598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hr-HR" sz="2400" b="1" dirty="0">
                <a:cs typeface="Arial" pitchFamily="34" charset="0"/>
              </a:rPr>
              <a:t>Učinite poruku razumljivom!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669556" y="2001019"/>
            <a:ext cx="42148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r-HR" dirty="0">
                <a:cs typeface="Arial" pitchFamily="34" charset="0"/>
              </a:rPr>
              <a:t>            Moje ime je </a:t>
            </a:r>
            <a:r>
              <a:rPr lang="hr-HR" b="1" dirty="0">
                <a:solidFill>
                  <a:srgbClr val="C00000"/>
                </a:solidFill>
                <a:cs typeface="Arial" pitchFamily="34" charset="0"/>
              </a:rPr>
              <a:t>sažetost:</a:t>
            </a:r>
          </a:p>
          <a:p>
            <a:r>
              <a:rPr lang="hr-HR" dirty="0">
                <a:cs typeface="Arial" pitchFamily="34" charset="0"/>
              </a:rPr>
              <a:t>mnogo informacija s malo riječi, kratko i </a:t>
            </a:r>
          </a:p>
          <a:p>
            <a:r>
              <a:rPr lang="hr-HR" dirty="0">
                <a:cs typeface="Arial" pitchFamily="34" charset="0"/>
              </a:rPr>
              <a:t>jednostavno, ograničeno na ono bitno.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928688" y="3508375"/>
            <a:ext cx="50720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dirty="0">
                <a:cs typeface="Arial" pitchFamily="34" charset="0"/>
              </a:rPr>
              <a:t>Moje ime je </a:t>
            </a:r>
            <a:r>
              <a:rPr lang="hr-HR" b="1" dirty="0">
                <a:solidFill>
                  <a:srgbClr val="C00000"/>
                </a:solidFill>
                <a:cs typeface="Arial" pitchFamily="34" charset="0"/>
              </a:rPr>
              <a:t>razvučenost:</a:t>
            </a:r>
          </a:p>
          <a:p>
            <a:pPr algn="ctr"/>
            <a:r>
              <a:rPr lang="hr-HR" dirty="0">
                <a:cs typeface="Arial" pitchFamily="34" charset="0"/>
              </a:rPr>
              <a:t>mojim imenom su naznačene i moje osobine, dakle ona obilježja po kojima me je moguće prepoznati. Volim se služiti s mnogo riječi. Često se daleko zalijećem i objašnjavam stvar dugotrajno. Ponekad se udaljavam od teme ili dodirujem mnogo sporednih stvari. Kad se potpuno zanesem govorim o svemu i svačemu. </a:t>
            </a:r>
            <a:r>
              <a:rPr lang="hr-HR" dirty="0" smtClean="0">
                <a:cs typeface="Arial" pitchFamily="34" charset="0"/>
              </a:rPr>
              <a:t>Koristim ... </a:t>
            </a:r>
            <a:r>
              <a:rPr lang="hr-HR" dirty="0" err="1">
                <a:cs typeface="Arial" pitchFamily="34" charset="0"/>
              </a:rPr>
              <a:t>bla</a:t>
            </a:r>
            <a:r>
              <a:rPr lang="hr-HR" dirty="0">
                <a:cs typeface="Arial" pitchFamily="34" charset="0"/>
              </a:rPr>
              <a:t>, </a:t>
            </a:r>
            <a:r>
              <a:rPr lang="hr-HR" dirty="0" err="1">
                <a:cs typeface="Arial" pitchFamily="34" charset="0"/>
              </a:rPr>
              <a:t>bla</a:t>
            </a:r>
            <a:r>
              <a:rPr lang="hr-HR" dirty="0">
                <a:cs typeface="Arial" pitchFamily="34" charset="0"/>
              </a:rPr>
              <a:t>, </a:t>
            </a:r>
            <a:r>
              <a:rPr lang="hr-HR" dirty="0" err="1" smtClean="0">
                <a:cs typeface="Arial" pitchFamily="34" charset="0"/>
              </a:rPr>
              <a:t>bla</a:t>
            </a:r>
            <a:r>
              <a:rPr lang="hr-HR" dirty="0" smtClean="0">
                <a:cs typeface="Arial" pitchFamily="34" charset="0"/>
              </a:rPr>
              <a:t> ...</a:t>
            </a:r>
            <a:endParaRPr lang="hr-HR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27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19"/>
          <p:cNvSpPr/>
          <p:nvPr/>
        </p:nvSpPr>
        <p:spPr bwMode="auto">
          <a:xfrm>
            <a:off x="1012105" y="4005064"/>
            <a:ext cx="5131520" cy="1891953"/>
          </a:xfrm>
          <a:prstGeom prst="wedgeRoundRectCallout">
            <a:avLst>
              <a:gd name="adj1" fmla="val 63927"/>
              <a:gd name="adj2" fmla="val 5368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2A"/>
            </a:solidFill>
            <a:prstDash val="solid"/>
            <a:round/>
            <a:headEnd type="none" w="med" len="med"/>
            <a:tailEnd type="none" w="med" len="med"/>
          </a:ln>
          <a:effectLst>
            <a:outerShdw dist="99190" dir="3011666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ular Callout 18"/>
          <p:cNvSpPr/>
          <p:nvPr/>
        </p:nvSpPr>
        <p:spPr bwMode="auto">
          <a:xfrm>
            <a:off x="3428999" y="1772816"/>
            <a:ext cx="5107781" cy="1872208"/>
          </a:xfrm>
          <a:prstGeom prst="wedgeRoundRectCallout">
            <a:avLst>
              <a:gd name="adj1" fmla="val -68706"/>
              <a:gd name="adj2" fmla="val 5050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2A"/>
            </a:solidFill>
            <a:prstDash val="solid"/>
            <a:round/>
            <a:headEnd type="none" w="med" len="med"/>
            <a:tailEnd type="none" w="med" len="med"/>
          </a:ln>
          <a:effectLst>
            <a:outerShdw dist="99190" dir="3011666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hr-HR"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44624"/>
            <a:ext cx="7286676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Oblikovanje </a:t>
            </a:r>
            <a:r>
              <a:rPr lang="hr-HR" sz="3200" b="1" dirty="0" smtClean="0">
                <a:solidFill>
                  <a:srgbClr val="C00000"/>
                </a:solidFill>
              </a:rPr>
              <a:t>poruke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555776" y="980728"/>
            <a:ext cx="4449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hr-HR" sz="2400" b="1" dirty="0">
                <a:cs typeface="Arial" pitchFamily="34" charset="0"/>
              </a:rPr>
              <a:t>Učinite poruku razumljivom!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464719" y="1844824"/>
            <a:ext cx="50720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dirty="0">
                <a:cs typeface="Arial" pitchFamily="34" charset="0"/>
              </a:rPr>
              <a:t>Moje ime je </a:t>
            </a:r>
            <a:r>
              <a:rPr lang="hr-HR" b="1" dirty="0">
                <a:solidFill>
                  <a:srgbClr val="C00000"/>
                </a:solidFill>
                <a:cs typeface="Arial" pitchFamily="34" charset="0"/>
              </a:rPr>
              <a:t>dodatna stimulacija</a:t>
            </a:r>
            <a:r>
              <a:rPr lang="hr-HR" b="1" dirty="0">
                <a:cs typeface="Arial" pitchFamily="34" charset="0"/>
              </a:rPr>
              <a:t>:</a:t>
            </a:r>
          </a:p>
          <a:p>
            <a:pPr algn="ctr"/>
            <a:r>
              <a:rPr lang="hr-HR" dirty="0">
                <a:cs typeface="Arial" pitchFamily="34" charset="0"/>
              </a:rPr>
              <a:t>činim sve da u kuću unesem malo života. Gotovo sam sol u obavijesnoj juhi. Bez mene bi ona imala istu hranjivu vrijednost, ali sa mnom je ukusnija. A to, kako svi znamo, potiče probavu. Međutim, znam da bi prevelike količine mogle presoliti juhu.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012105" y="4077072"/>
            <a:ext cx="507206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dirty="0">
                <a:cs typeface="Arial" pitchFamily="34" charset="0"/>
              </a:rPr>
              <a:t>Moje ime je </a:t>
            </a:r>
            <a:r>
              <a:rPr lang="hr-HR" b="1" dirty="0">
                <a:solidFill>
                  <a:srgbClr val="C00000"/>
                </a:solidFill>
                <a:cs typeface="Arial" pitchFamily="34" charset="0"/>
              </a:rPr>
              <a:t>odsutnost stimulacije:</a:t>
            </a:r>
          </a:p>
          <a:p>
            <a:pPr algn="ctr"/>
            <a:r>
              <a:rPr lang="hr-HR" dirty="0">
                <a:cs typeface="Arial" pitchFamily="34" charset="0"/>
              </a:rPr>
              <a:t>odričem se svega što bi načinom prikaza moglo neki tekst učiniti zanimljivim i poticajnim kao šaljive primjedbe, oslovljavanje slušatelja, usporedbe </a:t>
            </a:r>
            <a:r>
              <a:rPr lang="hr-HR" dirty="0" smtClean="0">
                <a:cs typeface="Arial" pitchFamily="34" charset="0"/>
              </a:rPr>
              <a:t>itd. ... </a:t>
            </a:r>
            <a:r>
              <a:rPr lang="hr-HR" dirty="0">
                <a:cs typeface="Arial" pitchFamily="34" charset="0"/>
              </a:rPr>
              <a:t>Oslanjam se na to da je sadržaj sam po sebi dovoljan.</a:t>
            </a:r>
          </a:p>
        </p:txBody>
      </p:sp>
    </p:spTree>
    <p:extLst>
      <p:ext uri="{BB962C8B-B14F-4D97-AF65-F5344CB8AC3E}">
        <p14:creationId xmlns:p14="http://schemas.microsoft.com/office/powerpoint/2010/main" xmlns="" val="28871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9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188" y="188640"/>
            <a:ext cx="8391276" cy="654032"/>
          </a:xfrm>
        </p:spPr>
        <p:txBody>
          <a:bodyPr>
            <a:noAutofit/>
          </a:bodyPr>
          <a:lstStyle/>
          <a:p>
            <a:pPr algn="l"/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Zašto je </a:t>
            </a:r>
            <a:r>
              <a:rPr lang="hr-HR" sz="3200" b="1" dirty="0" smtClean="0">
                <a:solidFill>
                  <a:srgbClr val="C00000"/>
                </a:solidFill>
              </a:rPr>
              <a:t>povjerenicima sindikata </a:t>
            </a:r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to važno?</a:t>
            </a:r>
            <a:endParaRPr lang="hr-HR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643313" y="1412776"/>
            <a:ext cx="1963737" cy="1700212"/>
            <a:chOff x="3679818" y="1357313"/>
            <a:chExt cx="1963737" cy="1700212"/>
          </a:xfrm>
        </p:grpSpPr>
        <p:sp>
          <p:nvSpPr>
            <p:cNvPr id="11" name="Oval 10"/>
            <p:cNvSpPr/>
            <p:nvPr/>
          </p:nvSpPr>
          <p:spPr>
            <a:xfrm>
              <a:off x="3714743" y="1357313"/>
              <a:ext cx="1843087" cy="1700212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3679818" y="1864872"/>
              <a:ext cx="1963737" cy="342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hr-HR" b="1" dirty="0" smtClean="0">
                  <a:solidFill>
                    <a:srgbClr val="C00000"/>
                  </a:solidFill>
                  <a:cs typeface="Arial" pitchFamily="34" charset="0"/>
                </a:rPr>
                <a:t>Djelatnici škola</a:t>
              </a:r>
              <a:endParaRPr lang="de-DE" b="1" dirty="0">
                <a:solidFill>
                  <a:srgbClr val="C00000"/>
                </a:solidFill>
                <a:cs typeface="Arial" pitchFamily="34" charset="0"/>
              </a:endParaRPr>
            </a:p>
          </p:txBody>
        </p:sp>
        <p:sp>
          <p:nvSpPr>
            <p:cNvPr id="13" name="Diamond 12"/>
            <p:cNvSpPr/>
            <p:nvPr/>
          </p:nvSpPr>
          <p:spPr>
            <a:xfrm>
              <a:off x="4429118" y="1500188"/>
              <a:ext cx="414337" cy="342900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sp>
          <p:nvSpPr>
            <p:cNvPr id="14" name="Hexagon 13"/>
            <p:cNvSpPr/>
            <p:nvPr/>
          </p:nvSpPr>
          <p:spPr>
            <a:xfrm>
              <a:off x="4011605" y="2357438"/>
              <a:ext cx="631825" cy="485775"/>
            </a:xfrm>
            <a:prstGeom prst="hexagon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sp>
          <p:nvSpPr>
            <p:cNvPr id="15" name="Hexagon 14"/>
            <p:cNvSpPr/>
            <p:nvPr/>
          </p:nvSpPr>
          <p:spPr>
            <a:xfrm rot="19882911">
              <a:off x="4475155" y="2376488"/>
              <a:ext cx="642938" cy="500062"/>
            </a:xfrm>
            <a:prstGeom prst="hexagon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463675" y="4073649"/>
            <a:ext cx="1843088" cy="1700212"/>
            <a:chOff x="1500188" y="4071938"/>
            <a:chExt cx="1843088" cy="1700212"/>
          </a:xfrm>
        </p:grpSpPr>
        <p:sp>
          <p:nvSpPr>
            <p:cNvPr id="17" name="Oval 16"/>
            <p:cNvSpPr/>
            <p:nvPr/>
          </p:nvSpPr>
          <p:spPr>
            <a:xfrm>
              <a:off x="1500188" y="4071938"/>
              <a:ext cx="1843088" cy="1700212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1656185" y="4745192"/>
              <a:ext cx="1571616" cy="342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hr-HR" b="1" dirty="0" smtClean="0">
                  <a:latin typeface="Arial" pitchFamily="34" charset="0"/>
                  <a:cs typeface="Arial" pitchFamily="34" charset="0"/>
                </a:rPr>
                <a:t>SHU</a:t>
              </a:r>
              <a:endParaRPr lang="de-DE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57188" y="5589240"/>
            <a:ext cx="1963737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hr-HR" sz="2000" dirty="0">
                <a:cs typeface="Arial" pitchFamily="34" charset="0"/>
              </a:rPr>
              <a:t>Komparativne prednosti </a:t>
            </a:r>
            <a:endParaRPr lang="de-DE" sz="2000" dirty="0">
              <a:cs typeface="Arial" pitchFamily="34" charset="0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820738" y="3645024"/>
            <a:ext cx="1785937" cy="1857375"/>
            <a:chOff x="857250" y="3643313"/>
            <a:chExt cx="1785938" cy="1857375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857250" y="3643313"/>
              <a:ext cx="1785938" cy="1587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-71438" y="4572001"/>
              <a:ext cx="1857375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2249488" y="5445224"/>
            <a:ext cx="2071687" cy="642937"/>
            <a:chOff x="2286000" y="5500688"/>
            <a:chExt cx="2071688" cy="642937"/>
          </a:xfrm>
        </p:grpSpPr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4035426" y="5821363"/>
              <a:ext cx="642937" cy="1587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2286000" y="6143625"/>
              <a:ext cx="2071688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38"/>
          <p:cNvSpPr>
            <a:spLocks noChangeArrowheads="1"/>
          </p:cNvSpPr>
          <p:nvPr/>
        </p:nvSpPr>
        <p:spPr bwMode="auto">
          <a:xfrm>
            <a:off x="6012160" y="1628800"/>
            <a:ext cx="2569914" cy="59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hr-HR" dirty="0" smtClean="0">
                <a:cs typeface="Arial" pitchFamily="34" charset="0"/>
              </a:rPr>
              <a:t>Podjele </a:t>
            </a:r>
            <a:r>
              <a:rPr lang="hr-HR" dirty="0">
                <a:cs typeface="Arial" pitchFamily="34" charset="0"/>
              </a:rPr>
              <a:t>među </a:t>
            </a:r>
            <a:r>
              <a:rPr lang="hr-HR" dirty="0" smtClean="0">
                <a:cs typeface="Arial" pitchFamily="34" charset="0"/>
              </a:rPr>
              <a:t>djelatnicima škola</a:t>
            </a:r>
            <a:endParaRPr lang="de-DE" dirty="0">
              <a:cs typeface="Arial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225901" y="2000250"/>
            <a:ext cx="930275" cy="500063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771800" y="2060848"/>
            <a:ext cx="1357312" cy="57150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857250" y="1765300"/>
            <a:ext cx="19637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hr-HR" dirty="0">
                <a:cs typeface="Arial" pitchFamily="34" charset="0"/>
              </a:rPr>
              <a:t>Ciljana skupina</a:t>
            </a:r>
          </a:p>
          <a:p>
            <a:pPr algn="ctr" defTabSz="762000" eaLnBrk="0" hangingPunct="0">
              <a:lnSpc>
                <a:spcPct val="90000"/>
              </a:lnSpc>
            </a:pPr>
            <a:r>
              <a:rPr lang="hr-HR" dirty="0">
                <a:cs typeface="Arial" pitchFamily="34" charset="0"/>
              </a:rPr>
              <a:t> </a:t>
            </a:r>
            <a:endParaRPr lang="de-DE" dirty="0">
              <a:cs typeface="Arial" pitchFamily="34" charset="0"/>
            </a:endParaRPr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5835650" y="4149080"/>
            <a:ext cx="2163763" cy="1700212"/>
            <a:chOff x="5872163" y="4071938"/>
            <a:chExt cx="2163762" cy="1700212"/>
          </a:xfrm>
        </p:grpSpPr>
        <p:sp>
          <p:nvSpPr>
            <p:cNvPr id="31" name="Oval 30"/>
            <p:cNvSpPr/>
            <p:nvPr/>
          </p:nvSpPr>
          <p:spPr>
            <a:xfrm>
              <a:off x="5872163" y="4071938"/>
              <a:ext cx="1843087" cy="1700212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6072188" y="4786313"/>
              <a:ext cx="1963737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hr-HR" dirty="0">
                  <a:cs typeface="Arial" pitchFamily="34" charset="0"/>
                </a:rPr>
                <a:t>Konkurencija</a:t>
              </a:r>
              <a:endParaRPr lang="de-DE" dirty="0">
                <a:cs typeface="Arial" pitchFamily="34" charset="0"/>
              </a:endParaRP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3535363" y="4509120"/>
            <a:ext cx="2144712" cy="1055687"/>
            <a:chOff x="3571875" y="4357688"/>
            <a:chExt cx="2144713" cy="1055687"/>
          </a:xfrm>
        </p:grpSpPr>
        <p:sp>
          <p:nvSpPr>
            <p:cNvPr id="34" name="Left-Right Arrow 33"/>
            <p:cNvSpPr/>
            <p:nvPr/>
          </p:nvSpPr>
          <p:spPr>
            <a:xfrm>
              <a:off x="3571875" y="4357688"/>
              <a:ext cx="2144713" cy="1055687"/>
            </a:xfrm>
            <a:prstGeom prst="left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>
                <a:cs typeface="Arial" pitchFamily="34" charset="0"/>
              </a:endParaRP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3822695" y="4500572"/>
              <a:ext cx="1785951" cy="592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hr-HR" b="1" dirty="0">
                  <a:solidFill>
                    <a:schemeClr val="bg1"/>
                  </a:solidFill>
                  <a:cs typeface="Arial" pitchFamily="34" charset="0"/>
                </a:rPr>
                <a:t>       diferencijacija</a:t>
              </a:r>
              <a:endParaRPr lang="de-DE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5033963" y="2852936"/>
            <a:ext cx="1143000" cy="1560513"/>
            <a:chOff x="5070475" y="2838450"/>
            <a:chExt cx="1143000" cy="1560513"/>
          </a:xfrm>
        </p:grpSpPr>
        <p:sp>
          <p:nvSpPr>
            <p:cNvPr id="37" name="Up Arrow 36"/>
            <p:cNvSpPr/>
            <p:nvPr/>
          </p:nvSpPr>
          <p:spPr>
            <a:xfrm rot="19528879">
              <a:off x="5070475" y="2838450"/>
              <a:ext cx="1143000" cy="1477963"/>
            </a:xfrm>
            <a:prstGeom prst="up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>
                <a:cs typeface="Arial" pitchFamily="34" charset="0"/>
              </a:endParaRPr>
            </a:p>
          </p:txBody>
        </p:sp>
        <p:sp>
          <p:nvSpPr>
            <p:cNvPr id="38" name="Rectangle 31"/>
            <p:cNvSpPr>
              <a:spLocks noChangeArrowheads="1"/>
            </p:cNvSpPr>
            <p:nvPr/>
          </p:nvSpPr>
          <p:spPr bwMode="auto">
            <a:xfrm rot="3182489">
              <a:off x="5006182" y="3513931"/>
              <a:ext cx="1428750" cy="34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hr-HR" dirty="0">
                  <a:solidFill>
                    <a:schemeClr val="bg1"/>
                  </a:solidFill>
                  <a:cs typeface="Arial" pitchFamily="34" charset="0"/>
                </a:rPr>
                <a:t>Vrijednosti</a:t>
              </a:r>
              <a:endParaRPr lang="de-DE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933700" y="2852936"/>
            <a:ext cx="1143000" cy="1477963"/>
            <a:chOff x="2970213" y="2838450"/>
            <a:chExt cx="1143000" cy="1477963"/>
          </a:xfrm>
        </p:grpSpPr>
        <p:sp>
          <p:nvSpPr>
            <p:cNvPr id="40" name="Up Arrow 39"/>
            <p:cNvSpPr/>
            <p:nvPr/>
          </p:nvSpPr>
          <p:spPr>
            <a:xfrm rot="2174157">
              <a:off x="2970213" y="2838450"/>
              <a:ext cx="1143000" cy="1477963"/>
            </a:xfrm>
            <a:prstGeom prst="up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>
                <a:cs typeface="Arial" pitchFamily="34" charset="0"/>
              </a:endParaRPr>
            </a:p>
          </p:txBody>
        </p:sp>
        <p:sp>
          <p:nvSpPr>
            <p:cNvPr id="41" name="Rectangle 32"/>
            <p:cNvSpPr>
              <a:spLocks noChangeArrowheads="1"/>
            </p:cNvSpPr>
            <p:nvPr/>
          </p:nvSpPr>
          <p:spPr bwMode="auto">
            <a:xfrm rot="-3136337">
              <a:off x="2857500" y="3429000"/>
              <a:ext cx="142875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hr-HR" dirty="0">
                  <a:solidFill>
                    <a:schemeClr val="bg1"/>
                  </a:solidFill>
                  <a:cs typeface="Arial" pitchFamily="34" charset="0"/>
                </a:rPr>
                <a:t>Vrijednosti</a:t>
              </a:r>
              <a:endParaRPr lang="de-DE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819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39952" y="908720"/>
            <a:ext cx="421484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 Black" pitchFamily="34" charset="0"/>
              </a:rPr>
              <a:t>OSOBNE</a:t>
            </a:r>
            <a:r>
              <a:rPr lang="hr-HR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hr-HR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 Black" pitchFamily="34" charset="0"/>
              </a:rPr>
              <a:t>PREFERENCIJE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728425571"/>
              </p:ext>
            </p:extLst>
          </p:nvPr>
        </p:nvGraphicFramePr>
        <p:xfrm>
          <a:off x="2987824" y="1988840"/>
          <a:ext cx="4632176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148064" y="4869160"/>
            <a:ext cx="25514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ODNOS I POSTIGNUĆE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580112" y="5304170"/>
            <a:ext cx="2286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POSTIGNUĆE I MOĆ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153307" y="5713463"/>
            <a:ext cx="1701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MOĆ I ODNOS</a:t>
            </a:r>
          </a:p>
        </p:txBody>
      </p:sp>
    </p:spTree>
    <p:extLst>
      <p:ext uri="{BB962C8B-B14F-4D97-AF65-F5344CB8AC3E}">
        <p14:creationId xmlns:p14="http://schemas.microsoft.com/office/powerpoint/2010/main" xmlns="" val="19734250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072494" cy="654032"/>
          </a:xfrm>
        </p:spPr>
        <p:txBody>
          <a:bodyPr>
            <a:noAutofit/>
          </a:bodyPr>
          <a:lstStyle/>
          <a:p>
            <a:pPr algn="l"/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Osobe koje </a:t>
            </a:r>
            <a:r>
              <a:rPr lang="hr-HR" sz="3200" b="1" dirty="0" smtClean="0">
                <a:solidFill>
                  <a:srgbClr val="C00000"/>
                </a:solidFill>
              </a:rPr>
              <a:t>utjecajno komuniciraju </a:t>
            </a:r>
            <a:r>
              <a:rPr lang="hr-HR" sz="3200" b="1" dirty="0">
                <a:solidFill>
                  <a:srgbClr val="C00000"/>
                </a:solidFill>
              </a:rPr>
              <a:t>…</a:t>
            </a:r>
            <a:endParaRPr lang="hr-HR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1187624" y="3430499"/>
            <a:ext cx="746373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sl-SI" sz="2200" dirty="0" smtClean="0">
                <a:solidFill>
                  <a:srgbClr val="C00000"/>
                </a:solidFill>
                <a:cs typeface="Arial" pitchFamily="34" charset="0"/>
              </a:rPr>
              <a:t>kako </a:t>
            </a:r>
            <a:r>
              <a:rPr lang="sl-SI" sz="2200" dirty="0">
                <a:solidFill>
                  <a:srgbClr val="C00000"/>
                </a:solidFill>
                <a:cs typeface="Arial" pitchFamily="34" charset="0"/>
              </a:rPr>
              <a:t>rade </a:t>
            </a:r>
            <a:r>
              <a:rPr lang="sl-SI" sz="2200" dirty="0" smtClean="0">
                <a:cs typeface="Arial" pitchFamily="34" charset="0"/>
              </a:rPr>
              <a:t>(organiziranost, stil rada i </a:t>
            </a:r>
            <a:r>
              <a:rPr lang="sl-SI" sz="2200" dirty="0">
                <a:cs typeface="Arial" pitchFamily="34" charset="0"/>
              </a:rPr>
              <a:t>motivacija)</a:t>
            </a:r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1035844" y="1376919"/>
            <a:ext cx="639367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l-SI" sz="2200" dirty="0" smtClean="0">
                <a:cs typeface="Arial" pitchFamily="34" charset="0"/>
              </a:rPr>
              <a:t>svojim komunikacijskim stilom pokazuju:</a:t>
            </a:r>
            <a:endParaRPr lang="sl-SI" sz="2200" dirty="0">
              <a:cs typeface="Arial" pitchFamily="34" charset="0"/>
            </a:endParaRPr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1187624" y="2097336"/>
            <a:ext cx="479458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Blip>
                <a:blip r:embed="rId2"/>
              </a:buBlip>
              <a:defRPr/>
            </a:pPr>
            <a:r>
              <a:rPr lang="sl-SI" sz="2200" dirty="0" smtClean="0">
                <a:solidFill>
                  <a:srgbClr val="C00000"/>
                </a:solidFill>
                <a:cs typeface="Arial" pitchFamily="34" charset="0"/>
              </a:rPr>
              <a:t>tko su </a:t>
            </a:r>
            <a:r>
              <a:rPr lang="sl-SI" sz="2200" dirty="0" smtClean="0">
                <a:cs typeface="Arial" pitchFamily="34" charset="0"/>
              </a:rPr>
              <a:t>(osbnost, stavove </a:t>
            </a:r>
            <a:r>
              <a:rPr lang="sl-SI" sz="2200" dirty="0">
                <a:cs typeface="Arial" pitchFamily="34" charset="0"/>
              </a:rPr>
              <a:t>i vjerovanja) </a:t>
            </a: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1187624" y="2735511"/>
            <a:ext cx="6164573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Blip>
                <a:blip r:embed="rId2"/>
              </a:buBlip>
              <a:defRPr/>
            </a:pPr>
            <a:r>
              <a:rPr lang="sl-SI" sz="2200" dirty="0" smtClean="0">
                <a:solidFill>
                  <a:srgbClr val="C00000"/>
                </a:solidFill>
                <a:cs typeface="Arial" pitchFamily="34" charset="0"/>
              </a:rPr>
              <a:t>što </a:t>
            </a:r>
            <a:r>
              <a:rPr lang="sl-SI" sz="2200" dirty="0">
                <a:solidFill>
                  <a:srgbClr val="C00000"/>
                </a:solidFill>
                <a:cs typeface="Arial" pitchFamily="34" charset="0"/>
              </a:rPr>
              <a:t>znaju </a:t>
            </a:r>
            <a:r>
              <a:rPr lang="sl-SI" sz="2200" dirty="0">
                <a:cs typeface="Arial" pitchFamily="34" charset="0"/>
              </a:rPr>
              <a:t>(stručna znanja, </a:t>
            </a:r>
            <a:r>
              <a:rPr lang="sl-SI" sz="2200" dirty="0" smtClean="0">
                <a:cs typeface="Arial" pitchFamily="34" charset="0"/>
              </a:rPr>
              <a:t>sposobnosti </a:t>
            </a:r>
            <a:r>
              <a:rPr lang="sl-SI" sz="2200" dirty="0">
                <a:cs typeface="Arial" pitchFamily="34" charset="0"/>
              </a:rPr>
              <a:t>i vještine)  </a:t>
            </a:r>
          </a:p>
        </p:txBody>
      </p:sp>
      <p:grpSp>
        <p:nvGrpSpPr>
          <p:cNvPr id="39" name="Group 16"/>
          <p:cNvGrpSpPr/>
          <p:nvPr/>
        </p:nvGrpSpPr>
        <p:grpSpPr>
          <a:xfrm>
            <a:off x="1501047" y="4374224"/>
            <a:ext cx="5929354" cy="1143008"/>
            <a:chOff x="0" y="0"/>
            <a:chExt cx="5832475" cy="424710"/>
          </a:xfrm>
          <a:solidFill>
            <a:schemeClr val="bg1"/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0" name="Rounded Rectangle 39"/>
            <p:cNvSpPr/>
            <p:nvPr/>
          </p:nvSpPr>
          <p:spPr>
            <a:xfrm>
              <a:off x="0" y="0"/>
              <a:ext cx="5832475" cy="424710"/>
            </a:xfrm>
            <a:prstGeom prst="roundRect">
              <a:avLst/>
            </a:prstGeom>
            <a:grpFill/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182008" y="14922"/>
              <a:ext cx="5509926" cy="383244"/>
            </a:xfrm>
            <a:prstGeom prst="rect">
              <a:avLst/>
            </a:prstGeom>
            <a:grpFill/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>
                <a:defRPr/>
              </a:pPr>
              <a:r>
                <a:rPr lang="pl-PL" sz="2200" b="1" dirty="0">
                  <a:solidFill>
                    <a:schemeClr val="tx1"/>
                  </a:solidFill>
                  <a:cs typeface="Arial" pitchFamily="34" charset="0"/>
                </a:rPr>
                <a:t>Snažna poruka ne dolazi od onoga</a:t>
              </a:r>
            </a:p>
            <a:p>
              <a:pPr algn="ctr">
                <a:defRPr/>
              </a:pPr>
              <a:r>
                <a:rPr lang="pl-PL" sz="2200" b="1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pl-PL" sz="2200" b="1" dirty="0">
                  <a:solidFill>
                    <a:srgbClr val="C00000"/>
                  </a:solidFill>
                  <a:cs typeface="Arial" pitchFamily="34" charset="0"/>
                </a:rPr>
                <a:t>što se </a:t>
              </a:r>
              <a:r>
                <a:rPr lang="pl-PL" sz="2200" b="1" dirty="0">
                  <a:solidFill>
                    <a:schemeClr val="tx1"/>
                  </a:solidFill>
                  <a:cs typeface="Arial" pitchFamily="34" charset="0"/>
                </a:rPr>
                <a:t>kaže, </a:t>
              </a:r>
              <a:r>
                <a:rPr lang="pl-PL" sz="2200" b="1" dirty="0">
                  <a:solidFill>
                    <a:srgbClr val="C00000"/>
                  </a:solidFill>
                  <a:cs typeface="Arial" pitchFamily="34" charset="0"/>
                </a:rPr>
                <a:t>već tko </a:t>
              </a:r>
              <a:r>
                <a:rPr lang="pl-PL" sz="2200" b="1" dirty="0">
                  <a:solidFill>
                    <a:schemeClr val="tx1"/>
                  </a:solidFill>
                  <a:cs typeface="Arial" pitchFamily="34" charset="0"/>
                </a:rPr>
                <a:t>kaže.</a:t>
              </a:r>
              <a:endParaRPr lang="hr-HR" sz="22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5973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480720" cy="654032"/>
          </a:xfrm>
        </p:spPr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Cilj </a:t>
            </a:r>
            <a:r>
              <a:rPr lang="hr-HR" sz="3200" b="1" dirty="0" smtClean="0">
                <a:solidFill>
                  <a:srgbClr val="C00000"/>
                </a:solidFill>
              </a:rPr>
              <a:t>utjecajne</a:t>
            </a:r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sz="3200" b="1" dirty="0" smtClean="0">
                <a:solidFill>
                  <a:srgbClr val="C00000"/>
                </a:solidFill>
              </a:rPr>
              <a:t>komunikacije </a:t>
            </a:r>
            <a:endParaRPr lang="hr-HR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571604" y="1052736"/>
            <a:ext cx="61309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hr-HR" sz="2200" dirty="0" smtClean="0">
                <a:cs typeface="Arial" pitchFamily="34" charset="0"/>
              </a:rPr>
              <a:t>održati </a:t>
            </a:r>
            <a:r>
              <a:rPr lang="hr-HR" sz="2200" dirty="0">
                <a:cs typeface="Arial" pitchFamily="34" charset="0"/>
              </a:rPr>
              <a:t>suradnički i pozitivan odnos 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hr-HR" sz="2200" dirty="0">
                <a:cs typeface="Arial" pitchFamily="34" charset="0"/>
              </a:rPr>
              <a:t>zadobiti naklonost za svoje ideje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hr-HR" sz="2200" dirty="0">
                <a:cs typeface="Arial" pitchFamily="34" charset="0"/>
              </a:rPr>
              <a:t>osigurati da se vaša poruka proslijedi drugima</a:t>
            </a:r>
            <a:endParaRPr lang="hr-HR" sz="2200" i="1" dirty="0">
              <a:cs typeface="Arial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85786" y="3003442"/>
            <a:ext cx="472231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hr-HR" sz="2000" b="1" dirty="0" smtClean="0">
                <a:solidFill>
                  <a:srgbClr val="C00000"/>
                </a:solidFill>
                <a:cs typeface="Arial" pitchFamily="34" charset="0"/>
              </a:rPr>
              <a:t>Učinkovitost utjecajne komunikacije:</a:t>
            </a:r>
            <a:endParaRPr lang="hr-HR" sz="20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" name="Strelica lijevo-desno 2"/>
          <p:cNvSpPr/>
          <p:nvPr/>
        </p:nvSpPr>
        <p:spPr>
          <a:xfrm>
            <a:off x="971600" y="3645024"/>
            <a:ext cx="6840759" cy="1152128"/>
          </a:xfrm>
          <a:prstGeom prst="left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635896" y="3789040"/>
            <a:ext cx="15121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hr-HR" sz="2000" dirty="0" smtClean="0">
                <a:cs typeface="Arial" pitchFamily="34" charset="0"/>
              </a:rPr>
              <a:t>suglasnost</a:t>
            </a:r>
            <a:endParaRPr lang="hr-HR" sz="2000" dirty="0">
              <a:cs typeface="Arial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039093" y="3861048"/>
            <a:ext cx="1228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hr-HR" sz="2000" dirty="0" smtClean="0">
                <a:cs typeface="Arial" pitchFamily="34" charset="0"/>
              </a:rPr>
              <a:t>naklonost</a:t>
            </a:r>
            <a:endParaRPr lang="hr-HR" sz="2000" dirty="0">
              <a:cs typeface="Arial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195736" y="4109010"/>
            <a:ext cx="1444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hr-HR" sz="2000" dirty="0" smtClean="0">
                <a:cs typeface="Arial" pitchFamily="34" charset="0"/>
              </a:rPr>
              <a:t>prihvaćanje</a:t>
            </a:r>
            <a:endParaRPr lang="hr-HR" sz="2000" dirty="0">
              <a:cs typeface="Arial" pitchFamily="34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292080" y="4109010"/>
            <a:ext cx="13726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hr-HR" sz="2000" dirty="0" smtClean="0">
                <a:cs typeface="Arial" pitchFamily="34" charset="0"/>
              </a:rPr>
              <a:t>neslaganje</a:t>
            </a:r>
            <a:endParaRPr lang="hr-HR" sz="2000" dirty="0">
              <a:cs typeface="Arial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6655717" y="3861048"/>
            <a:ext cx="1228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hr-HR" sz="2000" dirty="0" smtClean="0">
                <a:cs typeface="Arial" pitchFamily="34" charset="0"/>
              </a:rPr>
              <a:t>sabotaža</a:t>
            </a:r>
            <a:endParaRPr lang="hr-HR" sz="2000" dirty="0">
              <a:cs typeface="Arial" pitchFamily="34" charset="0"/>
            </a:endParaRPr>
          </a:p>
        </p:txBody>
      </p:sp>
      <p:cxnSp>
        <p:nvCxnSpPr>
          <p:cNvPr id="7" name="Ravni poveznik sa strelicom 6"/>
          <p:cNvCxnSpPr/>
          <p:nvPr/>
        </p:nvCxnSpPr>
        <p:spPr>
          <a:xfrm>
            <a:off x="1475656" y="4261158"/>
            <a:ext cx="0" cy="82402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sa strelicom 25"/>
          <p:cNvCxnSpPr/>
          <p:nvPr/>
        </p:nvCxnSpPr>
        <p:spPr>
          <a:xfrm>
            <a:off x="2771800" y="4437112"/>
            <a:ext cx="0" cy="69658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ni poveznik sa strelicom 26"/>
          <p:cNvCxnSpPr/>
          <p:nvPr/>
        </p:nvCxnSpPr>
        <p:spPr>
          <a:xfrm>
            <a:off x="4283968" y="4261158"/>
            <a:ext cx="0" cy="87253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sa strelicom 27"/>
          <p:cNvCxnSpPr>
            <a:stCxn id="25" idx="2"/>
          </p:cNvCxnSpPr>
          <p:nvPr/>
        </p:nvCxnSpPr>
        <p:spPr>
          <a:xfrm>
            <a:off x="7270043" y="4261158"/>
            <a:ext cx="38261" cy="87253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sa strelicom 28"/>
          <p:cNvCxnSpPr/>
          <p:nvPr/>
        </p:nvCxnSpPr>
        <p:spPr>
          <a:xfrm>
            <a:off x="5940152" y="4437112"/>
            <a:ext cx="0" cy="69658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7"/>
          <p:cNvSpPr/>
          <p:nvPr/>
        </p:nvSpPr>
        <p:spPr>
          <a:xfrm>
            <a:off x="467544" y="5157192"/>
            <a:ext cx="18893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>
              <a:defRPr/>
            </a:pPr>
            <a:r>
              <a:rPr lang="hr-HR" sz="2000" dirty="0" smtClean="0">
                <a:cs typeface="Arial" charset="0"/>
              </a:rPr>
              <a:t>„To je sjajna ideja, ja sam uz tebe.”</a:t>
            </a:r>
            <a:endParaRPr lang="hr-HR" sz="2000" dirty="0">
              <a:cs typeface="Arial" charset="0"/>
            </a:endParaRPr>
          </a:p>
        </p:txBody>
      </p:sp>
      <p:sp>
        <p:nvSpPr>
          <p:cNvPr id="31" name="Rectangle 7"/>
          <p:cNvSpPr/>
          <p:nvPr/>
        </p:nvSpPr>
        <p:spPr>
          <a:xfrm>
            <a:off x="1979712" y="5157192"/>
            <a:ext cx="18893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>
              <a:defRPr/>
            </a:pPr>
            <a:r>
              <a:rPr lang="hr-HR" sz="2000" dirty="0" smtClean="0">
                <a:cs typeface="Arial" charset="0"/>
              </a:rPr>
              <a:t>„Ideja nije loša, ako </a:t>
            </a:r>
          </a:p>
          <a:p>
            <a:pPr marL="266700">
              <a:defRPr/>
            </a:pPr>
            <a:r>
              <a:rPr lang="hr-HR" sz="2000" dirty="0" smtClean="0">
                <a:cs typeface="Arial" charset="0"/>
              </a:rPr>
              <a:t>se složimo oko…”</a:t>
            </a:r>
            <a:endParaRPr lang="hr-HR" sz="2000" dirty="0">
              <a:cs typeface="Arial" charset="0"/>
            </a:endParaRPr>
          </a:p>
        </p:txBody>
      </p:sp>
      <p:sp>
        <p:nvSpPr>
          <p:cNvPr id="32" name="Rectangle 7"/>
          <p:cNvSpPr/>
          <p:nvPr/>
        </p:nvSpPr>
        <p:spPr>
          <a:xfrm>
            <a:off x="5076056" y="5157192"/>
            <a:ext cx="16561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>
              <a:defRPr/>
            </a:pPr>
            <a:r>
              <a:rPr lang="hr-HR" sz="2000" dirty="0" smtClean="0">
                <a:cs typeface="Arial" charset="0"/>
              </a:rPr>
              <a:t>„Teško da </a:t>
            </a:r>
          </a:p>
          <a:p>
            <a:pPr marL="266700">
              <a:defRPr/>
            </a:pPr>
            <a:r>
              <a:rPr lang="hr-HR" sz="2000" dirty="0" smtClean="0">
                <a:cs typeface="Arial" charset="0"/>
              </a:rPr>
              <a:t>to možemo napraviti.”</a:t>
            </a:r>
            <a:endParaRPr lang="hr-HR" sz="2000" dirty="0">
              <a:cs typeface="Arial" charset="0"/>
            </a:endParaRPr>
          </a:p>
        </p:txBody>
      </p:sp>
      <p:sp>
        <p:nvSpPr>
          <p:cNvPr id="33" name="Rectangle 7"/>
          <p:cNvSpPr/>
          <p:nvPr/>
        </p:nvSpPr>
        <p:spPr>
          <a:xfrm>
            <a:off x="6588224" y="5157192"/>
            <a:ext cx="15841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>
              <a:defRPr/>
            </a:pPr>
            <a:r>
              <a:rPr lang="hr-HR" sz="2000" dirty="0" smtClean="0">
                <a:cs typeface="Arial" charset="0"/>
              </a:rPr>
              <a:t>„Samo ti </a:t>
            </a:r>
          </a:p>
          <a:p>
            <a:pPr marL="266700">
              <a:defRPr/>
            </a:pPr>
            <a:r>
              <a:rPr lang="hr-HR" sz="2000" dirty="0" smtClean="0">
                <a:cs typeface="Arial" charset="0"/>
              </a:rPr>
              <a:t>i dalje živi </a:t>
            </a:r>
          </a:p>
          <a:p>
            <a:pPr marL="266700">
              <a:defRPr/>
            </a:pPr>
            <a:r>
              <a:rPr lang="hr-HR" sz="2000" dirty="0" smtClean="0">
                <a:cs typeface="Arial" charset="0"/>
              </a:rPr>
              <a:t>u nadi.”</a:t>
            </a:r>
            <a:endParaRPr lang="hr-HR" sz="2000" dirty="0">
              <a:cs typeface="Arial" charset="0"/>
            </a:endParaRPr>
          </a:p>
        </p:txBody>
      </p:sp>
      <p:sp>
        <p:nvSpPr>
          <p:cNvPr id="34" name="Rectangle 7"/>
          <p:cNvSpPr/>
          <p:nvPr/>
        </p:nvSpPr>
        <p:spPr>
          <a:xfrm>
            <a:off x="3474780" y="5157192"/>
            <a:ext cx="18893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>
              <a:defRPr/>
            </a:pPr>
            <a:r>
              <a:rPr lang="hr-HR" sz="2000" dirty="0" smtClean="0">
                <a:cs typeface="Arial" charset="0"/>
              </a:rPr>
              <a:t>„OK, slažem se, to je u redu.”</a:t>
            </a:r>
            <a:endParaRPr lang="hr-HR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26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 animBg="1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1560" y="188640"/>
            <a:ext cx="4464496" cy="65403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Kako to </a:t>
            </a:r>
            <a:r>
              <a:rPr lang="hr-HR" sz="3200" b="1" dirty="0" smtClean="0">
                <a:solidFill>
                  <a:srgbClr val="C00000"/>
                </a:solidFill>
              </a:rPr>
              <a:t>postići?</a:t>
            </a:r>
            <a:endParaRPr lang="hr-HR" sz="3200" b="1" dirty="0">
              <a:solidFill>
                <a:srgbClr val="C00000"/>
              </a:solidFill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1812983" y="3284984"/>
            <a:ext cx="525658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0"/>
          <p:cNvSpPr/>
          <p:nvPr/>
        </p:nvSpPr>
        <p:spPr>
          <a:xfrm>
            <a:off x="1812983" y="3987149"/>
            <a:ext cx="577529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Blip>
                <a:blip r:embed="rId2"/>
              </a:buBlip>
              <a:defRPr/>
            </a:pPr>
            <a:r>
              <a:rPr lang="hr-HR" sz="2000" dirty="0" smtClean="0">
                <a:cs typeface="Arial" pitchFamily="34" charset="0"/>
              </a:rPr>
              <a:t>usvajanjem pozitivnog stava  „ja sam OK, ti si OK”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  <a:defRPr/>
            </a:pPr>
            <a:r>
              <a:rPr lang="hr-HR" sz="2000" dirty="0" smtClean="0">
                <a:cs typeface="Arial" pitchFamily="34" charset="0"/>
              </a:rPr>
              <a:t>usklađivanjem verbalne i neverbalne komunikacije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  <a:defRPr/>
            </a:pPr>
            <a:r>
              <a:rPr lang="hr-HR" sz="2000" dirty="0" smtClean="0">
                <a:cs typeface="Arial" pitchFamily="34" charset="0"/>
              </a:rPr>
              <a:t>oblikovanjem jasne i razumljive poruke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  <a:defRPr/>
            </a:pPr>
            <a:r>
              <a:rPr lang="hr-HR" sz="2000" dirty="0" smtClean="0">
                <a:cs typeface="Arial" pitchFamily="34" charset="0"/>
              </a:rPr>
              <a:t>korištenjem osobnih preferencija</a:t>
            </a:r>
            <a:endParaRPr lang="hr-HR" sz="2000" dirty="0">
              <a:cs typeface="Arial" pitchFamily="34" charset="0"/>
            </a:endParaRPr>
          </a:p>
        </p:txBody>
      </p:sp>
      <p:sp>
        <p:nvSpPr>
          <p:cNvPr id="18" name="Rectangle 10"/>
          <p:cNvSpPr/>
          <p:nvPr/>
        </p:nvSpPr>
        <p:spPr>
          <a:xfrm>
            <a:off x="1812983" y="1772816"/>
            <a:ext cx="384945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Blip>
                <a:blip r:embed="rId2"/>
              </a:buBlip>
              <a:defRPr/>
            </a:pPr>
            <a:r>
              <a:rPr lang="hr-HR" sz="2000" dirty="0">
                <a:cs typeface="Arial" pitchFamily="34" charset="0"/>
              </a:rPr>
              <a:t>aktivnim slušanjem sugovornika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  <a:defRPr/>
            </a:pPr>
            <a:r>
              <a:rPr lang="hr-HR" sz="2000" dirty="0" smtClean="0">
                <a:cs typeface="Arial" pitchFamily="34" charset="0"/>
              </a:rPr>
              <a:t>usklađivanjem sa sugovornikom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  <a:defRPr/>
            </a:pPr>
            <a:r>
              <a:rPr lang="hr-HR" sz="2000" dirty="0" smtClean="0">
                <a:cs typeface="Arial" pitchFamily="34" charset="0"/>
              </a:rPr>
              <a:t>umijećem vođenja razgovora</a:t>
            </a:r>
            <a:endParaRPr lang="hr-HR" sz="2000" dirty="0"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07704" y="3532946"/>
            <a:ext cx="1138453" cy="40011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hr-HR" sz="2000" b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OSOBNO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22988" y="1291437"/>
            <a:ext cx="2696572" cy="40011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hr-HR" sz="20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U ODNOSU S DRUGIMA</a:t>
            </a:r>
            <a:endParaRPr lang="hr-HR" sz="2000" b="1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477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/>
          </p:cNvSpPr>
          <p:nvPr/>
        </p:nvSpPr>
        <p:spPr bwMode="auto">
          <a:xfrm>
            <a:off x="611560" y="188640"/>
            <a:ext cx="542925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fontAlgn="auto">
              <a:spcAft>
                <a:spcPts val="0"/>
              </a:spcAft>
              <a:tabLst>
                <a:tab pos="1344613" algn="l"/>
              </a:tabLst>
              <a:defRPr/>
            </a:pPr>
            <a:r>
              <a:rPr lang="hr-HR" sz="3200" b="1" spc="-15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Aktivno</a:t>
            </a:r>
            <a:r>
              <a:rPr lang="hr-HR" sz="3600" b="1" spc="-15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3600" b="1" spc="-15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slušanje</a:t>
            </a:r>
            <a:endParaRPr lang="en-US" sz="3600" b="1" spc="-15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1412776"/>
            <a:ext cx="66484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 bwMode="auto">
          <a:xfrm>
            <a:off x="7247696" y="2857496"/>
            <a:ext cx="1428760" cy="714380"/>
          </a:xfrm>
          <a:prstGeom prst="wedgeRoundRectCallout">
            <a:avLst>
              <a:gd name="adj1" fmla="val -91059"/>
              <a:gd name="adj2" fmla="val 5824"/>
              <a:gd name="adj3" fmla="val 16667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hr-HR" sz="2000" dirty="0">
                <a:solidFill>
                  <a:srgbClr val="C00000"/>
                </a:solidFill>
                <a:cs typeface="Arial" pitchFamily="34" charset="0"/>
              </a:rPr>
              <a:t>Što je rečeno?</a:t>
            </a:r>
          </a:p>
          <a:p>
            <a:pPr algn="ctr">
              <a:defRPr/>
            </a:pPr>
            <a:endParaRPr lang="hr-HR" sz="200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3146692" y="1052736"/>
            <a:ext cx="1857356" cy="714380"/>
          </a:xfrm>
          <a:prstGeom prst="wedgeRoundRectCallout">
            <a:avLst>
              <a:gd name="adj1" fmla="val -35478"/>
              <a:gd name="adj2" fmla="val 101344"/>
              <a:gd name="adj3" fmla="val 16667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hr-HR" sz="2000" dirty="0">
                <a:solidFill>
                  <a:srgbClr val="C00000"/>
                </a:solidFill>
                <a:cs typeface="Arial" pitchFamily="34" charset="0"/>
              </a:rPr>
              <a:t>Kako je nešto rečeno?</a:t>
            </a:r>
          </a:p>
          <a:p>
            <a:pPr algn="ctr">
              <a:defRPr/>
            </a:pPr>
            <a:endParaRPr lang="hr-HR" sz="200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857224" y="4857760"/>
            <a:ext cx="1928826" cy="1000132"/>
          </a:xfrm>
          <a:prstGeom prst="wedgeRoundRectCallout">
            <a:avLst>
              <a:gd name="adj1" fmla="val 37313"/>
              <a:gd name="adj2" fmla="val -81784"/>
              <a:gd name="adj3" fmla="val 16667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hr-HR" sz="2000" dirty="0">
                <a:solidFill>
                  <a:srgbClr val="C00000"/>
                </a:solidFill>
                <a:cs typeface="Arial" pitchFamily="34" charset="0"/>
              </a:rPr>
              <a:t>Kako se ponaša prema meni?</a:t>
            </a:r>
          </a:p>
          <a:p>
            <a:pPr algn="ctr">
              <a:defRPr/>
            </a:pPr>
            <a:endParaRPr lang="hr-HR" sz="200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000628" y="5286388"/>
            <a:ext cx="1928826" cy="714380"/>
          </a:xfrm>
          <a:prstGeom prst="wedgeRoundRectCallout">
            <a:avLst>
              <a:gd name="adj1" fmla="val -12696"/>
              <a:gd name="adj2" fmla="val -104982"/>
              <a:gd name="adj3" fmla="val 16667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hr-HR" sz="2000" dirty="0">
                <a:solidFill>
                  <a:srgbClr val="C00000"/>
                </a:solidFill>
                <a:cs typeface="Arial" pitchFamily="34" charset="0"/>
              </a:rPr>
              <a:t>Što želi od mene?</a:t>
            </a:r>
          </a:p>
          <a:p>
            <a:pPr algn="ctr">
              <a:defRPr/>
            </a:pPr>
            <a:endParaRPr lang="hr-HR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4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/>
          </p:cNvSpPr>
          <p:nvPr/>
        </p:nvSpPr>
        <p:spPr bwMode="auto">
          <a:xfrm>
            <a:off x="467544" y="188640"/>
            <a:ext cx="612068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fontAlgn="auto">
              <a:spcAft>
                <a:spcPts val="0"/>
              </a:spcAft>
              <a:tabLst>
                <a:tab pos="1344613" algn="l"/>
              </a:tabLst>
              <a:defRPr/>
            </a:pPr>
            <a:r>
              <a:rPr lang="hr-HR" sz="3200" b="1" spc="-15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Komunikacijsko</a:t>
            </a:r>
            <a:r>
              <a:rPr lang="hr-HR" sz="3200" b="1" spc="-15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usklađivanje</a:t>
            </a:r>
            <a:endParaRPr lang="en-US" sz="3200" b="1" spc="-15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AutoShape 1041"/>
          <p:cNvSpPr>
            <a:spLocks noChangeArrowheads="1"/>
          </p:cNvSpPr>
          <p:nvPr/>
        </p:nvSpPr>
        <p:spPr bwMode="auto">
          <a:xfrm>
            <a:off x="2051720" y="4860040"/>
            <a:ext cx="4786346" cy="1305264"/>
          </a:xfrm>
          <a:prstGeom prst="wedgeRoundRectCallout">
            <a:avLst>
              <a:gd name="adj1" fmla="val 22029"/>
              <a:gd name="adj2" fmla="val -71877"/>
              <a:gd name="adj3" fmla="val 16667"/>
            </a:avLst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91432" tIns="45716" rIns="91432" bIns="45716" anchor="ctr"/>
          <a:lstStyle/>
          <a:p>
            <a:pPr defTabSz="852488" eaLnBrk="0" hangingPunct="0">
              <a:lnSpc>
                <a:spcPct val="150000"/>
              </a:lnSpc>
              <a:tabLst>
                <a:tab pos="107950" algn="l"/>
                <a:tab pos="425450" algn="l"/>
              </a:tabLst>
              <a:defRPr/>
            </a:pPr>
            <a:r>
              <a:rPr lang="hr-HR" sz="2000" b="1" dirty="0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Usklađivanje nije slaganje </a:t>
            </a:r>
            <a:r>
              <a:rPr lang="hr-HR" sz="2000" dirty="0">
                <a:cs typeface="Arial" pitchFamily="34" charset="0"/>
              </a:rPr>
              <a:t>- možemo biti usklađeni sa sugovornikom, a da se ne slažemo s njegovim tvrdnjama.</a:t>
            </a:r>
          </a:p>
        </p:txBody>
      </p:sp>
      <p:sp>
        <p:nvSpPr>
          <p:cNvPr id="10" name="AutoShape 1039"/>
          <p:cNvSpPr>
            <a:spLocks noChangeArrowheads="1"/>
          </p:cNvSpPr>
          <p:nvPr/>
        </p:nvSpPr>
        <p:spPr bwMode="auto">
          <a:xfrm>
            <a:off x="1331640" y="1052736"/>
            <a:ext cx="6143625" cy="1147762"/>
          </a:xfrm>
          <a:prstGeom prst="wedgeRoundRectCallout">
            <a:avLst>
              <a:gd name="adj1" fmla="val -17503"/>
              <a:gd name="adj2" fmla="val 85340"/>
              <a:gd name="adj3" fmla="val 16667"/>
            </a:avLst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1432" tIns="45716" rIns="91432" bIns="45716" anchor="ctr"/>
          <a:lstStyle/>
          <a:p>
            <a:pPr algn="ctr" defTabSz="852488" eaLnBrk="0" hangingPunct="0">
              <a:lnSpc>
                <a:spcPct val="150000"/>
              </a:lnSpc>
              <a:tabLst>
                <a:tab pos="107950" algn="l"/>
                <a:tab pos="425450" algn="l"/>
              </a:tabLst>
              <a:defRPr/>
            </a:pPr>
            <a:r>
              <a:rPr lang="vi-VN" sz="2000" dirty="0">
                <a:latin typeface="Calibri" panose="020F0502020204030204" pitchFamily="34" charset="0"/>
                <a:cs typeface="Arial" pitchFamily="34" charset="0"/>
              </a:rPr>
              <a:t>Usklađivanje</a:t>
            </a:r>
            <a:r>
              <a:rPr lang="hr-HR" sz="2000" dirty="0">
                <a:latin typeface="Calibri" panose="020F0502020204030204" pitchFamily="34" charset="0"/>
                <a:cs typeface="Arial" pitchFamily="34" charset="0"/>
              </a:rPr>
              <a:t> je tehnika za </a:t>
            </a:r>
            <a:r>
              <a:rPr lang="hr-HR" sz="2000" dirty="0">
                <a:cs typeface="Arial" pitchFamily="34" charset="0"/>
              </a:rPr>
              <a:t>iskazivanje poštovanja i stvaranje međusobnog povjerenja.</a:t>
            </a:r>
            <a:endParaRPr lang="en-GB" sz="2000" dirty="0"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979712" y="2204864"/>
            <a:ext cx="4824536" cy="2299126"/>
          </a:xfrm>
          <a:prstGeom prst="wedgeRoundRectCallout">
            <a:avLst>
              <a:gd name="adj1" fmla="val -49172"/>
              <a:gd name="adj2" fmla="val -22353"/>
              <a:gd name="adj3" fmla="val 16667"/>
            </a:avLst>
          </a:prstGeom>
          <a:solidFill>
            <a:srgbClr val="FFFFFF"/>
          </a:solidFill>
          <a:ln w="31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91432" tIns="45716" rIns="91432" bIns="45716" anchor="ctr"/>
          <a:lstStyle/>
          <a:p>
            <a:pPr defTabSz="852488" eaLnBrk="0" hangingPunct="0">
              <a:lnSpc>
                <a:spcPct val="150000"/>
              </a:lnSpc>
              <a:tabLst>
                <a:tab pos="107950" algn="l"/>
                <a:tab pos="425450" algn="l"/>
              </a:tabLst>
              <a:defRPr/>
            </a:pPr>
            <a:r>
              <a:rPr lang="hr-HR" sz="2000" dirty="0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Ljudi silno žele da su djela i ponašanje drugih </a:t>
            </a:r>
            <a:r>
              <a:rPr lang="hr-HR" sz="2000" dirty="0" smtClean="0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slični njihovima. </a:t>
            </a:r>
            <a:r>
              <a:rPr lang="hr-HR" sz="2000" dirty="0">
                <a:cs typeface="Arial" pitchFamily="34" charset="0"/>
              </a:rPr>
              <a:t>Taj efekt je neurološki utemeljen.</a:t>
            </a:r>
          </a:p>
        </p:txBody>
      </p:sp>
    </p:spTree>
    <p:extLst>
      <p:ext uri="{BB962C8B-B14F-4D97-AF65-F5344CB8AC3E}">
        <p14:creationId xmlns:p14="http://schemas.microsoft.com/office/powerpoint/2010/main" xmlns="" val="108492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/>
          </p:cNvSpPr>
          <p:nvPr/>
        </p:nvSpPr>
        <p:spPr bwMode="auto">
          <a:xfrm>
            <a:off x="467544" y="188640"/>
            <a:ext cx="612068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extLst/>
          </a:lstStyle>
          <a:p>
            <a:pPr fontAlgn="auto">
              <a:spcAft>
                <a:spcPts val="0"/>
              </a:spcAft>
              <a:tabLst>
                <a:tab pos="1344613" algn="l"/>
              </a:tabLst>
              <a:defRPr/>
            </a:pPr>
            <a:r>
              <a:rPr lang="hr-HR" sz="3200" b="1" spc="-15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Kako </a:t>
            </a:r>
            <a:r>
              <a:rPr lang="hr-HR" sz="3200" b="1" spc="-15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vodimo razgovor?</a:t>
            </a:r>
            <a:endParaRPr lang="en-US" sz="3200" b="1" spc="-15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xmlns="" val="3162268420"/>
              </p:ext>
            </p:extLst>
          </p:nvPr>
        </p:nvGraphicFramePr>
        <p:xfrm>
          <a:off x="312556" y="1541016"/>
          <a:ext cx="843590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kstniOkvir 13"/>
          <p:cNvSpPr txBox="1"/>
          <p:nvPr/>
        </p:nvSpPr>
        <p:spPr>
          <a:xfrm>
            <a:off x="481601" y="2196153"/>
            <a:ext cx="923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b="1" dirty="0" smtClean="0">
                <a:cs typeface="Arial" pitchFamily="34" charset="0"/>
              </a:rPr>
              <a:t>Pitaj i </a:t>
            </a:r>
          </a:p>
          <a:p>
            <a:pPr algn="ctr"/>
            <a:r>
              <a:rPr lang="hr-HR" sz="1600" b="1" dirty="0" smtClean="0">
                <a:cs typeface="Arial" pitchFamily="34" charset="0"/>
              </a:rPr>
              <a:t>facilitiraj</a:t>
            </a:r>
            <a:endParaRPr lang="hr-HR" sz="1600" b="1" dirty="0">
              <a:cs typeface="Arial" pitchFamily="34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755576" y="3482424"/>
            <a:ext cx="11968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 smtClean="0">
                <a:cs typeface="Arial" pitchFamily="34" charset="0"/>
              </a:rPr>
              <a:t>Reflektiraj</a:t>
            </a:r>
          </a:p>
          <a:p>
            <a:r>
              <a:rPr lang="hr-HR" sz="1600" b="1" dirty="0" smtClean="0">
                <a:cs typeface="Arial" pitchFamily="34" charset="0"/>
              </a:rPr>
              <a:t>Parafraziraj </a:t>
            </a:r>
          </a:p>
          <a:p>
            <a:r>
              <a:rPr lang="hr-HR" sz="1600" b="1" dirty="0" smtClean="0">
                <a:cs typeface="Arial" pitchFamily="34" charset="0"/>
              </a:rPr>
              <a:t>Pojašnjavaj </a:t>
            </a:r>
            <a:endParaRPr lang="hr-HR" sz="1600" b="1" dirty="0">
              <a:cs typeface="Arial" pitchFamily="34" charset="0"/>
            </a:endParaRPr>
          </a:p>
        </p:txBody>
      </p:sp>
      <p:sp>
        <p:nvSpPr>
          <p:cNvPr id="16" name="TekstniOkvir 15"/>
          <p:cNvSpPr txBox="1"/>
          <p:nvPr/>
        </p:nvSpPr>
        <p:spPr>
          <a:xfrm>
            <a:off x="561705" y="4941168"/>
            <a:ext cx="812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b="1" dirty="0" smtClean="0">
                <a:cs typeface="Arial" pitchFamily="34" charset="0"/>
              </a:rPr>
              <a:t>Sažmi i</a:t>
            </a:r>
          </a:p>
          <a:p>
            <a:pPr algn="ctr"/>
            <a:r>
              <a:rPr lang="hr-HR" sz="1600" b="1" dirty="0" smtClean="0">
                <a:cs typeface="Arial" pitchFamily="34" charset="0"/>
              </a:rPr>
              <a:t>zaključi</a:t>
            </a:r>
            <a:endParaRPr lang="hr-HR" sz="16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13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3186106" cy="654032"/>
          </a:xfrm>
        </p:spPr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rgbClr val="C00000"/>
                </a:solidFill>
              </a:rPr>
              <a:t>Stavovi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5076056" y="1340768"/>
            <a:ext cx="324036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hr-HR" sz="2200" dirty="0" smtClean="0">
                <a:latin typeface="Arial" pitchFamily="34" charset="0"/>
                <a:cs typeface="Arial" pitchFamily="34" charset="0"/>
              </a:rPr>
              <a:t>ja sam OK, ti nisi OK </a:t>
            </a:r>
          </a:p>
          <a:p>
            <a:pPr>
              <a:lnSpc>
                <a:spcPct val="200000"/>
              </a:lnSpc>
            </a:pPr>
            <a:r>
              <a:rPr lang="hr-HR" sz="2200" dirty="0" smtClean="0">
                <a:latin typeface="Arial" pitchFamily="34" charset="0"/>
                <a:cs typeface="Arial" pitchFamily="34" charset="0"/>
              </a:rPr>
              <a:t>ja nisam OK, ti si OK</a:t>
            </a:r>
          </a:p>
          <a:p>
            <a:pPr>
              <a:lnSpc>
                <a:spcPct val="200000"/>
              </a:lnSpc>
            </a:pPr>
            <a:r>
              <a:rPr lang="hr-HR" sz="2200" dirty="0">
                <a:latin typeface="Arial" pitchFamily="34" charset="0"/>
                <a:cs typeface="Arial" pitchFamily="34" charset="0"/>
              </a:rPr>
              <a:t>ja nisam OK, ti nisi OK</a:t>
            </a:r>
          </a:p>
        </p:txBody>
      </p:sp>
      <p:sp>
        <p:nvSpPr>
          <p:cNvPr id="4" name="Oblačić sa strelicom lijevo 3"/>
          <p:cNvSpPr/>
          <p:nvPr/>
        </p:nvSpPr>
        <p:spPr>
          <a:xfrm>
            <a:off x="3131840" y="1412776"/>
            <a:ext cx="5184576" cy="2088232"/>
          </a:xfrm>
          <a:prstGeom prst="leftArrowCallout">
            <a:avLst>
              <a:gd name="adj1" fmla="val 22987"/>
              <a:gd name="adj2" fmla="val 22484"/>
              <a:gd name="adj3" fmla="val 52682"/>
              <a:gd name="adj4" fmla="val 67602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611560" y="2348880"/>
            <a:ext cx="27363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hr-HR" sz="2200" b="1" dirty="0" smtClean="0">
                <a:latin typeface="Arial" pitchFamily="34" charset="0"/>
                <a:cs typeface="Arial" pitchFamily="34" charset="0"/>
              </a:rPr>
              <a:t>nesvjesni stavovi</a:t>
            </a:r>
            <a:endParaRPr lang="hr-HR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1259632" y="3717032"/>
            <a:ext cx="27363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hr-H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svjesni stav</a:t>
            </a:r>
            <a:endParaRPr lang="hr-HR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4283968" y="4449247"/>
            <a:ext cx="381642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hr-H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sam OK, ti si OK</a:t>
            </a:r>
            <a:endParaRPr lang="hr-HR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trelica zakrivljena gore 2"/>
          <p:cNvSpPr/>
          <p:nvPr/>
        </p:nvSpPr>
        <p:spPr>
          <a:xfrm rot="1379561">
            <a:off x="2392640" y="4934341"/>
            <a:ext cx="1943994" cy="666178"/>
          </a:xfrm>
          <a:prstGeom prst="curved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87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8" grpId="0"/>
      <p:bldP spid="9" grpId="0"/>
      <p:bldP spid="9" grpId="1"/>
      <p:bldP spid="11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1041</Words>
  <Application>Microsoft Office PowerPoint</Application>
  <PresentationFormat>Prikaz na zaslonu (4:3)</PresentationFormat>
  <Paragraphs>198</Paragraphs>
  <Slides>20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Office Theme</vt:lpstr>
      <vt:lpstr>Slajd 1</vt:lpstr>
      <vt:lpstr>Zašto je povjerenicima sindikata to važno?</vt:lpstr>
      <vt:lpstr>Osobe koje utjecajno komuniciraju …</vt:lpstr>
      <vt:lpstr>Cilj utjecajne komunikacije </vt:lpstr>
      <vt:lpstr>Slajd 5</vt:lpstr>
      <vt:lpstr>Slajd 6</vt:lpstr>
      <vt:lpstr>Slajd 7</vt:lpstr>
      <vt:lpstr>Slajd 8</vt:lpstr>
      <vt:lpstr>Stavovi</vt:lpstr>
      <vt:lpstr>Kako komuniciramo?</vt:lpstr>
      <vt:lpstr>Slajd 11</vt:lpstr>
      <vt:lpstr>Slajd 12</vt:lpstr>
      <vt:lpstr>Slajd 13</vt:lpstr>
      <vt:lpstr>Oblikovanje poruke</vt:lpstr>
      <vt:lpstr>Oblikovanje poruke</vt:lpstr>
      <vt:lpstr>Slajd 16</vt:lpstr>
      <vt:lpstr>Slajd 17</vt:lpstr>
      <vt:lpstr>Slajd 18</vt:lpstr>
      <vt:lpstr>Slajd 19</vt:lpstr>
      <vt:lpstr>Slajd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mlin2</cp:lastModifiedBy>
  <cp:revision>93</cp:revision>
  <dcterms:created xsi:type="dcterms:W3CDTF">2017-02-26T12:46:11Z</dcterms:created>
  <dcterms:modified xsi:type="dcterms:W3CDTF">2017-11-08T10:35:40Z</dcterms:modified>
</cp:coreProperties>
</file>